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20"/>
  </p:notesMasterIdLst>
  <p:handoutMasterIdLst>
    <p:handoutMasterId r:id="rId21"/>
  </p:handoutMasterIdLst>
  <p:sldIdLst>
    <p:sldId id="256" r:id="rId2"/>
    <p:sldId id="263" r:id="rId3"/>
    <p:sldId id="278" r:id="rId4"/>
    <p:sldId id="276" r:id="rId5"/>
    <p:sldId id="281" r:id="rId6"/>
    <p:sldId id="277" r:id="rId7"/>
    <p:sldId id="280" r:id="rId8"/>
    <p:sldId id="283" r:id="rId9"/>
    <p:sldId id="285" r:id="rId10"/>
    <p:sldId id="284" r:id="rId11"/>
    <p:sldId id="272" r:id="rId12"/>
    <p:sldId id="271" r:id="rId13"/>
    <p:sldId id="264" r:id="rId14"/>
    <p:sldId id="268" r:id="rId15"/>
    <p:sldId id="259" r:id="rId16"/>
    <p:sldId id="267" r:id="rId17"/>
    <p:sldId id="269"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60EAB7-9235-3345-BED4-FDA8B4F1C376}" type="datetimeFigureOut">
              <a:rPr lang="en-US" smtClean="0"/>
              <a:t>9/10/21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0DEC4C-1D41-BD45-A048-68DBC06C1A64}" type="slidenum">
              <a:rPr lang="en-US" smtClean="0"/>
              <a:t>‹#›</a:t>
            </a:fld>
            <a:endParaRPr lang="en-US"/>
          </a:p>
        </p:txBody>
      </p:sp>
    </p:spTree>
    <p:extLst>
      <p:ext uri="{BB962C8B-B14F-4D97-AF65-F5344CB8AC3E}">
        <p14:creationId xmlns:p14="http://schemas.microsoft.com/office/powerpoint/2010/main" val="25175294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794D9-A41B-3D4E-8EE8-1ABCEC7BB844}" type="datetimeFigureOut">
              <a:rPr lang="en-US" smtClean="0"/>
              <a:t>9/10/21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E7235-A611-BE42-A2F9-D1F7D43B0B46}" type="slidenum">
              <a:rPr lang="en-US" smtClean="0"/>
              <a:t>‹#›</a:t>
            </a:fld>
            <a:endParaRPr lang="en-US"/>
          </a:p>
        </p:txBody>
      </p:sp>
    </p:spTree>
    <p:extLst>
      <p:ext uri="{BB962C8B-B14F-4D97-AF65-F5344CB8AC3E}">
        <p14:creationId xmlns:p14="http://schemas.microsoft.com/office/powerpoint/2010/main" val="32122498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SWS: “The goal of the Sentient World Simulation (SWS) is to build a synthetic mirror of the real world with automated continuous calibration with respect to current real-world information, such as major events, opinion polls, demographic statistics, economic reports, and shifts in trends. The ability of a synthetic model of the real world to sense, adapt, and react to real events distinguishes SWS from the traditional approach of constructing a simulation to illustrate a phenomena. Behaviors emerge in the SWS mirror world and are observed much as they are observed in the real world. Basing the synthetic world in theory in a manner that is unbiased to specific outcomes offers a unique environment in which to develop, test, and prove new perspectives. SWS consists of components capable of capturing new events as they occur anywhere in the world, focus on any local area of the synthetic world offers sufficient detail. In other words, the set of models that make up the synthetic environment encompass the behavior of individuals, organizations, institutions, infrastructures and geographies while simultaneously capturing the trends emerging from the interaction among entities as well as between entities and the environment.”  -- https://</a:t>
            </a:r>
            <a:r>
              <a:rPr lang="en-US" dirty="0" err="1" smtClean="0"/>
              <a:t>www.krannert.purdue.edu</a:t>
            </a:r>
            <a:endParaRPr lang="en-US" dirty="0"/>
          </a:p>
        </p:txBody>
      </p:sp>
      <p:sp>
        <p:nvSpPr>
          <p:cNvPr id="4" name="Slide Number Placeholder 3"/>
          <p:cNvSpPr>
            <a:spLocks noGrp="1"/>
          </p:cNvSpPr>
          <p:nvPr>
            <p:ph type="sldNum" sz="quarter" idx="10"/>
          </p:nvPr>
        </p:nvSpPr>
        <p:spPr/>
        <p:txBody>
          <a:bodyPr/>
          <a:lstStyle/>
          <a:p>
            <a:fld id="{654E7235-A611-BE42-A2F9-D1F7D43B0B46}" type="slidenum">
              <a:rPr lang="en-US" smtClean="0"/>
              <a:t>14</a:t>
            </a:fld>
            <a:endParaRPr lang="en-US"/>
          </a:p>
        </p:txBody>
      </p:sp>
    </p:spTree>
    <p:extLst>
      <p:ext uri="{BB962C8B-B14F-4D97-AF65-F5344CB8AC3E}">
        <p14:creationId xmlns:p14="http://schemas.microsoft.com/office/powerpoint/2010/main" val="75392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300C3D-8C1C-614D-BF11-C1164D4F8007}" type="datetime1">
              <a:rPr lang="en-US" smtClean="0"/>
              <a:t>9/10/21</a:t>
            </a:fld>
            <a:endParaRPr lang="en-US"/>
          </a:p>
        </p:txBody>
      </p:sp>
      <p:sp>
        <p:nvSpPr>
          <p:cNvPr id="20" name="Footer Placeholder 19"/>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0F408-0591-3C4D-A44B-998928F7E397}" type="datetime1">
              <a:rPr lang="en-US" smtClean="0"/>
              <a:t>9/10/21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9387F-E2D5-9647-9859-C08800E3C060}" type="datetime1">
              <a:rPr lang="en-US" smtClean="0"/>
              <a:t>9/10/21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2E427F-F153-074A-8F3F-C043C14C6E4A}" type="datetime1">
              <a:rPr lang="en-US" smtClean="0"/>
              <a:t>9/10/21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07EAA3-A98B-B04C-9584-BCB3ABC5B546}" type="datetime1">
              <a:rPr lang="en-US" smtClean="0"/>
              <a:t>9/10/21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1282D9-9BB3-9045-ABB3-CBEEFBA295EF}" type="datetime1">
              <a:rPr lang="en-US" smtClean="0"/>
              <a:t>9/10/21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58E7E6-E6BF-F847-ABDD-70F6AABC3EF2}" type="datetime1">
              <a:rPr lang="en-US" smtClean="0"/>
              <a:t>9/10/21</a:t>
            </a:fld>
            <a:endParaRPr lang="en-US"/>
          </a:p>
        </p:txBody>
      </p:sp>
      <p:sp>
        <p:nvSpPr>
          <p:cNvPr id="8" name="Footer Placeholder 7"/>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9" name="Slide Number Placeholder 8"/>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4DE110-F7CC-2144-A9FE-57DD7914E71C}" type="datetime1">
              <a:rPr lang="en-US" smtClean="0"/>
              <a:t>9/10/21</a:t>
            </a:fld>
            <a:endParaRPr lang="en-US"/>
          </a:p>
        </p:txBody>
      </p:sp>
      <p:sp>
        <p:nvSpPr>
          <p:cNvPr id="4" name="Footer Placeholder 3"/>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5" name="Slide Number Placeholder 4"/>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5F301AD-414C-4A47-A7EC-1926612DCD39}" type="datetime1">
              <a:rPr lang="en-US" smtClean="0"/>
              <a:t>9/10/21</a:t>
            </a:fld>
            <a:endParaRPr lang="en-US"/>
          </a:p>
        </p:txBody>
      </p:sp>
      <p:sp>
        <p:nvSpPr>
          <p:cNvPr id="3" name="Footer Placeholder 2"/>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4" name="Slide Number Placeholder 3"/>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2EAA8B-64BB-C74F-BBE2-186FA9F4BED4}" type="datetime1">
              <a:rPr lang="en-US" smtClean="0"/>
              <a:t>9/10/21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CEAC7B6-9319-5B4A-AA7F-FF8D248C4CA3}" type="datetime1">
              <a:rPr lang="en-US" smtClean="0"/>
              <a:t>9/10/21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FCD19-090E-5749-AE04-AE46338DDA49}" type="datetime1">
              <a:rPr lang="en-US" smtClean="0"/>
              <a:t>9/10/21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Copyright @2018-2021 by Jian Liang, All Rights Reserved</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E4AAA4-6363-4581-962D-1ACCC2D600C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eakTheMKChai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2888" y="938236"/>
            <a:ext cx="6990062" cy="3604205"/>
          </a:xfrm>
        </p:spPr>
        <p:txBody>
          <a:bodyPr/>
          <a:lstStyle/>
          <a:p>
            <a:r>
              <a:rPr lang="en-US" sz="3600" dirty="0" smtClean="0">
                <a:solidFill>
                  <a:schemeClr val="accent3"/>
                </a:solidFill>
              </a:rPr>
              <a:t>A Christian’s Personal Experience </a:t>
            </a:r>
            <a:r>
              <a:rPr lang="en-US" sz="3600" dirty="0" smtClean="0">
                <a:solidFill>
                  <a:srgbClr val="FF0000"/>
                </a:solidFill>
              </a:rPr>
              <a:t/>
            </a:r>
            <a:br>
              <a:rPr lang="en-US" sz="3600" dirty="0" smtClean="0">
                <a:solidFill>
                  <a:srgbClr val="FF0000"/>
                </a:solidFill>
              </a:rPr>
            </a:br>
            <a:r>
              <a:rPr lang="en-US" sz="3600" dirty="0" smtClean="0">
                <a:solidFill>
                  <a:schemeClr val="accent2"/>
                </a:solidFill>
              </a:rPr>
              <a:t>of Simulated World,  Time </a:t>
            </a:r>
            <a:r>
              <a:rPr lang="en-US" sz="3600" dirty="0">
                <a:solidFill>
                  <a:schemeClr val="accent2"/>
                </a:solidFill>
              </a:rPr>
              <a:t>L</a:t>
            </a:r>
            <a:r>
              <a:rPr lang="en-US" sz="3600" dirty="0" smtClean="0">
                <a:solidFill>
                  <a:schemeClr val="accent2"/>
                </a:solidFill>
              </a:rPr>
              <a:t>oop, Synthetic Consciousness,</a:t>
            </a:r>
            <a:br>
              <a:rPr lang="en-US" sz="3600" dirty="0" smtClean="0">
                <a:solidFill>
                  <a:schemeClr val="accent2"/>
                </a:solidFill>
              </a:rPr>
            </a:br>
            <a:r>
              <a:rPr lang="en-US" sz="3600" dirty="0" smtClean="0">
                <a:solidFill>
                  <a:schemeClr val="accent2"/>
                </a:solidFill>
              </a:rPr>
              <a:t>and Satanic Mind Control </a:t>
            </a:r>
            <a:endParaRPr lang="en-US" sz="3200" dirty="0">
              <a:solidFill>
                <a:schemeClr val="accent2"/>
              </a:solidFill>
            </a:endParaRPr>
          </a:p>
        </p:txBody>
      </p:sp>
      <p:sp>
        <p:nvSpPr>
          <p:cNvPr id="3" name="Subtitle 2"/>
          <p:cNvSpPr>
            <a:spLocks noGrp="1"/>
          </p:cNvSpPr>
          <p:nvPr>
            <p:ph type="subTitle" idx="1"/>
          </p:nvPr>
        </p:nvSpPr>
        <p:spPr>
          <a:xfrm>
            <a:off x="1600201" y="4542442"/>
            <a:ext cx="6762749" cy="1177040"/>
          </a:xfrm>
        </p:spPr>
        <p:txBody>
          <a:bodyPr>
            <a:normAutofit fontScale="92500" lnSpcReduction="20000"/>
          </a:bodyPr>
          <a:lstStyle/>
          <a:p>
            <a:pPr algn="r"/>
            <a:r>
              <a:rPr lang="en-US" i="1" dirty="0" smtClean="0">
                <a:solidFill>
                  <a:schemeClr val="accent3"/>
                </a:solidFill>
              </a:rPr>
              <a:t>Presented by Jian Liang </a:t>
            </a:r>
          </a:p>
          <a:p>
            <a:pPr algn="r"/>
            <a:r>
              <a:rPr lang="en-US" i="1" dirty="0" err="1" smtClean="0">
                <a:solidFill>
                  <a:schemeClr val="accent3"/>
                </a:solidFill>
              </a:rPr>
              <a:t>BreakTheMKChain.org</a:t>
            </a:r>
            <a:endParaRPr lang="en-US" i="1" dirty="0" smtClean="0">
              <a:solidFill>
                <a:schemeClr val="accent3"/>
              </a:solidFill>
            </a:endParaRPr>
          </a:p>
          <a:p>
            <a:pPr algn="r"/>
            <a:r>
              <a:rPr lang="en-US" dirty="0" smtClean="0">
                <a:solidFill>
                  <a:schemeClr val="accent3"/>
                </a:solidFill>
              </a:rPr>
              <a:t>September 8</a:t>
            </a:r>
            <a:r>
              <a:rPr lang="en-US" baseline="30000" dirty="0" smtClean="0">
                <a:solidFill>
                  <a:schemeClr val="accent3"/>
                </a:solidFill>
              </a:rPr>
              <a:t>th</a:t>
            </a:r>
            <a:r>
              <a:rPr lang="en-US" dirty="0" smtClean="0">
                <a:solidFill>
                  <a:schemeClr val="accent3"/>
                </a:solidFill>
              </a:rPr>
              <a:t>, 2021</a:t>
            </a:r>
            <a:endParaRPr lang="en-US" dirty="0">
              <a:solidFill>
                <a:schemeClr val="accent3"/>
              </a:solidFill>
            </a:endParaRPr>
          </a:p>
        </p:txBody>
      </p:sp>
      <p:sp>
        <p:nvSpPr>
          <p:cNvPr id="6" name="Footer Placeholder 3"/>
          <p:cNvSpPr>
            <a:spLocks noGrp="1"/>
          </p:cNvSpPr>
          <p:nvPr>
            <p:ph type="ftr" sz="quarter" idx="11"/>
          </p:nvPr>
        </p:nvSpPr>
        <p:spPr>
          <a:xfrm>
            <a:off x="5715000" y="6305550"/>
            <a:ext cx="2895600" cy="476250"/>
          </a:xfrm>
        </p:spPr>
        <p:txBody>
          <a:bodyPr/>
          <a:lstStyle/>
          <a:p>
            <a:r>
              <a:rPr lang="en-US" dirty="0" smtClean="0"/>
              <a:t>Copyright @2018-2021 by Jian Liang,</a:t>
            </a:r>
          </a:p>
          <a:p>
            <a:r>
              <a:rPr lang="en-US" dirty="0" smtClean="0"/>
              <a:t>All Rights Reserved</a:t>
            </a:r>
            <a:endParaRPr lang="en-US" dirty="0"/>
          </a:p>
        </p:txBody>
      </p:sp>
    </p:spTree>
    <p:extLst>
      <p:ext uri="{BB962C8B-B14F-4D97-AF65-F5344CB8AC3E}">
        <p14:creationId xmlns:p14="http://schemas.microsoft.com/office/powerpoint/2010/main" val="33054301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sz="3600" dirty="0" smtClean="0"/>
              <a:t>How does the Bible Teach </a:t>
            </a:r>
            <a:r>
              <a:rPr lang="en-US" sz="3600" dirty="0"/>
              <a:t>u</a:t>
            </a:r>
            <a:r>
              <a:rPr lang="en-US" sz="3600" dirty="0" smtClean="0"/>
              <a:t>s about These?</a:t>
            </a:r>
            <a:endParaRPr lang="en-US" sz="3600" dirty="0"/>
          </a:p>
        </p:txBody>
      </p:sp>
      <p:sp>
        <p:nvSpPr>
          <p:cNvPr id="3" name="Content Placeholder 2"/>
          <p:cNvSpPr>
            <a:spLocks noGrp="1"/>
          </p:cNvSpPr>
          <p:nvPr>
            <p:ph idx="1"/>
          </p:nvPr>
        </p:nvSpPr>
        <p:spPr/>
        <p:txBody>
          <a:bodyPr>
            <a:normAutofit/>
          </a:bodyPr>
          <a:lstStyle/>
          <a:p>
            <a:pPr marL="0" indent="0">
              <a:buNone/>
            </a:pPr>
            <a:r>
              <a:rPr lang="en-US" sz="2500" dirty="0" smtClean="0"/>
              <a:t>About Cyborg, Consciousness Extraction and Trafficking:</a:t>
            </a:r>
            <a:r>
              <a:rPr lang="en-US" sz="2300" dirty="0" smtClean="0"/>
              <a:t>	</a:t>
            </a:r>
          </a:p>
          <a:p>
            <a:pPr marL="295275" lvl="1" indent="0">
              <a:buNone/>
            </a:pPr>
            <a:r>
              <a:rPr lang="en-US" sz="1600" dirty="0">
                <a:solidFill>
                  <a:srgbClr val="C32D2E"/>
                </a:solidFill>
              </a:rPr>
              <a:t>“As you saw </a:t>
            </a:r>
            <a:r>
              <a:rPr lang="en-US" sz="1600" b="1" i="1" u="sng" dirty="0">
                <a:solidFill>
                  <a:schemeClr val="accent2"/>
                </a:solidFill>
              </a:rPr>
              <a:t>iron mixed with ceramic clay</a:t>
            </a:r>
            <a:r>
              <a:rPr lang="en-US" sz="1600" dirty="0">
                <a:solidFill>
                  <a:srgbClr val="C32D2E"/>
                </a:solidFill>
              </a:rPr>
              <a:t>, they will </a:t>
            </a:r>
            <a:r>
              <a:rPr lang="en-US" sz="1600" b="1" i="1" u="sng" dirty="0">
                <a:solidFill>
                  <a:srgbClr val="FEB80A"/>
                </a:solidFill>
              </a:rPr>
              <a:t>mingle with the seed of men</a:t>
            </a:r>
            <a:r>
              <a:rPr lang="en-US" sz="1600" dirty="0">
                <a:solidFill>
                  <a:srgbClr val="C32D2E"/>
                </a:solidFill>
              </a:rPr>
              <a:t>; but they will not adhere to one another, just as iron does not mix with clay.”</a:t>
            </a:r>
          </a:p>
          <a:p>
            <a:pPr marL="1422400" lvl="5" indent="0">
              <a:buNone/>
            </a:pPr>
            <a:r>
              <a:rPr lang="en-US" sz="1600" dirty="0">
                <a:solidFill>
                  <a:srgbClr val="C32D2E"/>
                </a:solidFill>
              </a:rPr>
              <a:t>				</a:t>
            </a:r>
            <a:r>
              <a:rPr lang="en-US" sz="1600" dirty="0" smtClean="0">
                <a:solidFill>
                  <a:srgbClr val="C32D2E"/>
                </a:solidFill>
              </a:rPr>
              <a:t>Daniel 2:43 </a:t>
            </a:r>
            <a:r>
              <a:rPr lang="en-US" sz="1600" dirty="0">
                <a:solidFill>
                  <a:srgbClr val="C32D2E"/>
                </a:solidFill>
              </a:rPr>
              <a:t>(NKJV</a:t>
            </a:r>
            <a:r>
              <a:rPr lang="en-US" sz="1600" dirty="0" smtClean="0">
                <a:solidFill>
                  <a:srgbClr val="C32D2E"/>
                </a:solidFill>
              </a:rPr>
              <a:t>)</a:t>
            </a:r>
          </a:p>
          <a:p>
            <a:pPr marL="295275" lvl="1" indent="-12700">
              <a:buNone/>
            </a:pPr>
            <a:endParaRPr lang="en-US" sz="1600" dirty="0" smtClean="0">
              <a:solidFill>
                <a:srgbClr val="C32D2E"/>
              </a:solidFill>
            </a:endParaRPr>
          </a:p>
          <a:p>
            <a:pPr marL="295275" lvl="1" indent="-12700">
              <a:buNone/>
            </a:pPr>
            <a:r>
              <a:rPr lang="en-US" sz="1600" dirty="0" smtClean="0">
                <a:solidFill>
                  <a:srgbClr val="C32D2E"/>
                </a:solidFill>
              </a:rPr>
              <a:t>“</a:t>
            </a:r>
            <a:r>
              <a:rPr lang="en-US" sz="1600" dirty="0">
                <a:solidFill>
                  <a:srgbClr val="C32D2E"/>
                </a:solidFill>
              </a:rPr>
              <a:t>And the merchants of the earth will weep and mourn over her, for </a:t>
            </a:r>
            <a:r>
              <a:rPr lang="en-US" sz="1600" b="1" i="1" u="sng" dirty="0">
                <a:solidFill>
                  <a:srgbClr val="FEB80A"/>
                </a:solidFill>
              </a:rPr>
              <a:t>no one buys their merchandise anymore: </a:t>
            </a:r>
            <a:r>
              <a:rPr lang="en-US" sz="1600" b="1" i="1" u="sng" dirty="0" smtClean="0">
                <a:solidFill>
                  <a:srgbClr val="FEB80A"/>
                </a:solidFill>
              </a:rPr>
              <a:t>merchandise </a:t>
            </a:r>
            <a:r>
              <a:rPr lang="en-US" sz="1600" b="1" i="1" u="sng" dirty="0">
                <a:solidFill>
                  <a:srgbClr val="FEB80A"/>
                </a:solidFill>
              </a:rPr>
              <a:t>of</a:t>
            </a:r>
            <a:r>
              <a:rPr lang="en-US" sz="1600" dirty="0">
                <a:solidFill>
                  <a:srgbClr val="FEB80A"/>
                </a:solidFill>
              </a:rPr>
              <a:t> </a:t>
            </a:r>
            <a:r>
              <a:rPr lang="en-US" sz="1600" dirty="0">
                <a:solidFill>
                  <a:srgbClr val="C32D2E"/>
                </a:solidFill>
              </a:rPr>
              <a:t>gold and </a:t>
            </a:r>
            <a:r>
              <a:rPr lang="en-US" sz="1600" dirty="0" smtClean="0">
                <a:solidFill>
                  <a:srgbClr val="C32D2E"/>
                </a:solidFill>
              </a:rPr>
              <a:t>silver,… </a:t>
            </a:r>
            <a:r>
              <a:rPr lang="en-US" sz="1600" dirty="0">
                <a:solidFill>
                  <a:srgbClr val="C32D2E"/>
                </a:solidFill>
              </a:rPr>
              <a:t>horses and chariots, and bodies and</a:t>
            </a:r>
            <a:r>
              <a:rPr lang="en-US" sz="1600" dirty="0">
                <a:solidFill>
                  <a:srgbClr val="FF0000"/>
                </a:solidFill>
              </a:rPr>
              <a:t> </a:t>
            </a:r>
            <a:r>
              <a:rPr lang="en-US" sz="1600" b="1" i="1" u="sng" dirty="0">
                <a:solidFill>
                  <a:srgbClr val="FEB80A"/>
                </a:solidFill>
              </a:rPr>
              <a:t>souls of men</a:t>
            </a:r>
            <a:r>
              <a:rPr lang="en-US" sz="1600" dirty="0">
                <a:solidFill>
                  <a:srgbClr val="C32D2E"/>
                </a:solidFill>
              </a:rPr>
              <a:t>.</a:t>
            </a:r>
            <a:r>
              <a:rPr lang="en-US" sz="1600" dirty="0" smtClean="0">
                <a:solidFill>
                  <a:srgbClr val="C32D2E"/>
                </a:solidFill>
              </a:rPr>
              <a:t>”</a:t>
            </a:r>
            <a:endParaRPr lang="en-US" sz="1600" dirty="0">
              <a:solidFill>
                <a:srgbClr val="C32D2E"/>
              </a:solidFill>
            </a:endParaRPr>
          </a:p>
          <a:p>
            <a:pPr marL="295275" lvl="1" indent="-12700">
              <a:buNone/>
            </a:pPr>
            <a:r>
              <a:rPr lang="en-US" sz="1600" dirty="0" smtClean="0">
                <a:solidFill>
                  <a:srgbClr val="C32D2E"/>
                </a:solidFill>
              </a:rPr>
              <a:t>						Revelation 18:11-13 </a:t>
            </a:r>
            <a:r>
              <a:rPr lang="en-US" sz="1600" dirty="0">
                <a:solidFill>
                  <a:srgbClr val="C32D2E"/>
                </a:solidFill>
              </a:rPr>
              <a:t>(NKJV</a:t>
            </a:r>
            <a:r>
              <a:rPr lang="en-US" sz="1600" dirty="0" smtClean="0">
                <a:solidFill>
                  <a:srgbClr val="C32D2E"/>
                </a:solidFill>
              </a:rPr>
              <a:t>)</a:t>
            </a:r>
          </a:p>
          <a:p>
            <a:pPr marL="285750" lvl="5" indent="-285750">
              <a:spcBef>
                <a:spcPts val="2000"/>
              </a:spcBef>
            </a:pPr>
            <a:r>
              <a:rPr lang="en-US" sz="1400" dirty="0" smtClean="0"/>
              <a:t>Mingle with the seed of men – Satan’s goal is to pollute and defile human’s body which is God’s temple, to control and enslave humans. We declare our sovereignty, be vigilant, be sober, and pray.</a:t>
            </a:r>
          </a:p>
          <a:p>
            <a:pPr marL="285750" lvl="5" indent="-285750">
              <a:spcBef>
                <a:spcPts val="2000"/>
              </a:spcBef>
            </a:pPr>
            <a:r>
              <a:rPr lang="en-US" sz="1400" dirty="0" smtClean="0"/>
              <a:t>Souls of men – Our battle is in the spiritual realm. This is still a battle field that we humans are not familiar with, but we know that God is the only one who can destroy both the body and the soul, so we have to abide to God and trust that God is victorious. Believe in God and God’s redemption, power, and authority,</a:t>
            </a:r>
            <a:endParaRPr lang="en-US" sz="1400" dirty="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2570818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Our Fight is in the Spiritual World – Stand For Our Faith and Pray</a:t>
            </a:r>
            <a:endParaRPr lang="en-US" sz="3600" dirty="0"/>
          </a:p>
        </p:txBody>
      </p:sp>
      <p:sp>
        <p:nvSpPr>
          <p:cNvPr id="3" name="Content Placeholder 2"/>
          <p:cNvSpPr>
            <a:spLocks noGrp="1"/>
          </p:cNvSpPr>
          <p:nvPr>
            <p:ph idx="1"/>
          </p:nvPr>
        </p:nvSpPr>
        <p:spPr/>
        <p:txBody>
          <a:bodyPr>
            <a:noAutofit/>
          </a:bodyPr>
          <a:lstStyle/>
          <a:p>
            <a:r>
              <a:rPr lang="en-US" sz="1100" dirty="0" smtClean="0"/>
              <a:t>Put on full armor of God, resist </a:t>
            </a:r>
            <a:r>
              <a:rPr lang="en-US" sz="1100" dirty="0"/>
              <a:t>devil, </a:t>
            </a:r>
            <a:r>
              <a:rPr lang="en-US" sz="1100" dirty="0" smtClean="0"/>
              <a:t>stand steadfast, and pray!  </a:t>
            </a:r>
          </a:p>
          <a:p>
            <a:pPr marL="318262" lvl="1" indent="0">
              <a:buNone/>
            </a:pPr>
            <a:r>
              <a:rPr lang="en-US" sz="1100" dirty="0" smtClean="0">
                <a:solidFill>
                  <a:schemeClr val="accent3"/>
                </a:solidFill>
              </a:rPr>
              <a:t>“For </a:t>
            </a:r>
            <a:r>
              <a:rPr lang="en-US" sz="1100" dirty="0">
                <a:solidFill>
                  <a:schemeClr val="accent3"/>
                </a:solidFill>
              </a:rPr>
              <a:t>we do not wrestle against flesh and blood, but against principalities, against powers, against the rulers of </a:t>
            </a:r>
            <a:r>
              <a:rPr lang="en-US" sz="1100" dirty="0" smtClean="0">
                <a:solidFill>
                  <a:schemeClr val="accent3"/>
                </a:solidFill>
              </a:rPr>
              <a:t>the </a:t>
            </a:r>
            <a:r>
              <a:rPr lang="en-US" sz="1100" dirty="0">
                <a:solidFill>
                  <a:schemeClr val="accent3"/>
                </a:solidFill>
              </a:rPr>
              <a:t>darkness of this age, against spiritual hosts of wickedness in the heavenly places. </a:t>
            </a:r>
            <a:r>
              <a:rPr lang="en-US" sz="1100" b="1" i="1" u="sng" dirty="0" smtClean="0">
                <a:solidFill>
                  <a:schemeClr val="accent2"/>
                </a:solidFill>
              </a:rPr>
              <a:t>Therefore </a:t>
            </a:r>
            <a:r>
              <a:rPr lang="en-US" sz="1100" b="1" i="1" u="sng" dirty="0">
                <a:solidFill>
                  <a:schemeClr val="accent2"/>
                </a:solidFill>
              </a:rPr>
              <a:t>take up the whole armor of God</a:t>
            </a:r>
            <a:r>
              <a:rPr lang="en-US" sz="1100" dirty="0">
                <a:solidFill>
                  <a:schemeClr val="accent3"/>
                </a:solidFill>
              </a:rPr>
              <a:t>, that you may be able to </a:t>
            </a:r>
            <a:r>
              <a:rPr lang="en-US" sz="1100" b="1" i="1" u="sng" dirty="0">
                <a:solidFill>
                  <a:srgbClr val="FEB80A"/>
                </a:solidFill>
              </a:rPr>
              <a:t>withstand in the evil day, and having done all, to stand</a:t>
            </a:r>
            <a:r>
              <a:rPr lang="en-US" sz="1100" dirty="0" smtClean="0">
                <a:solidFill>
                  <a:schemeClr val="accent3"/>
                </a:solidFill>
              </a:rPr>
              <a:t>.”</a:t>
            </a:r>
            <a:endParaRPr lang="en-US" sz="1100" dirty="0">
              <a:solidFill>
                <a:schemeClr val="accent3"/>
              </a:solidFill>
            </a:endParaRPr>
          </a:p>
          <a:p>
            <a:pPr marL="8255" indent="0">
              <a:buNone/>
            </a:pPr>
            <a:r>
              <a:rPr lang="en-US" sz="1100" dirty="0">
                <a:solidFill>
                  <a:schemeClr val="accent3"/>
                </a:solidFill>
              </a:rPr>
              <a:t>	</a:t>
            </a:r>
            <a:r>
              <a:rPr lang="en-US" sz="1100" dirty="0" smtClean="0">
                <a:solidFill>
                  <a:schemeClr val="accent3"/>
                </a:solidFill>
              </a:rPr>
              <a:t>				Ephesians 6:12-13</a:t>
            </a:r>
          </a:p>
          <a:p>
            <a:endParaRPr lang="en-US" sz="1100" dirty="0" smtClean="0"/>
          </a:p>
          <a:p>
            <a:r>
              <a:rPr lang="en-US" sz="1100" dirty="0" smtClean="0"/>
              <a:t>We depend on God </a:t>
            </a:r>
            <a:r>
              <a:rPr lang="en-US" sz="1100" dirty="0"/>
              <a:t>to </a:t>
            </a:r>
            <a:r>
              <a:rPr lang="en-US" sz="1100" dirty="0" smtClean="0"/>
              <a:t>fight for us.  We live our lives in God, by God, for God</a:t>
            </a:r>
          </a:p>
          <a:p>
            <a:pPr marL="318262" lvl="1" indent="0">
              <a:buNone/>
            </a:pPr>
            <a:r>
              <a:rPr lang="en-US" sz="1100" dirty="0" smtClean="0">
                <a:solidFill>
                  <a:srgbClr val="C32D2E"/>
                </a:solidFill>
              </a:rPr>
              <a:t>“Today you are on the verge of battle with your enemies. </a:t>
            </a:r>
            <a:r>
              <a:rPr lang="en-US" sz="1100" b="1" i="1" u="sng" dirty="0" smtClean="0">
                <a:solidFill>
                  <a:srgbClr val="FEB80A"/>
                </a:solidFill>
              </a:rPr>
              <a:t>Do not let your heart faint, do not be afraid, and do not tremble or be terrified</a:t>
            </a:r>
            <a:r>
              <a:rPr lang="en-US" sz="1100" dirty="0" smtClean="0">
                <a:solidFill>
                  <a:srgbClr val="C32D2E"/>
                </a:solidFill>
              </a:rPr>
              <a:t> because of them; for </a:t>
            </a:r>
            <a:r>
              <a:rPr lang="en-US" sz="1100" b="1" i="1" u="sng" dirty="0" smtClean="0">
                <a:solidFill>
                  <a:srgbClr val="FEB80A"/>
                </a:solidFill>
              </a:rPr>
              <a:t>the LORD your God </a:t>
            </a:r>
            <a:r>
              <a:rPr lang="en-US" sz="1100" dirty="0" smtClean="0">
                <a:solidFill>
                  <a:srgbClr val="C32D2E"/>
                </a:solidFill>
              </a:rPr>
              <a:t>is He who </a:t>
            </a:r>
            <a:r>
              <a:rPr lang="en-US" sz="1100" b="1" i="1" u="sng" dirty="0" smtClean="0">
                <a:solidFill>
                  <a:srgbClr val="FEB80A"/>
                </a:solidFill>
              </a:rPr>
              <a:t>goes with you</a:t>
            </a:r>
            <a:r>
              <a:rPr lang="en-US" sz="1100" dirty="0" smtClean="0">
                <a:solidFill>
                  <a:srgbClr val="C32D2E"/>
                </a:solidFill>
              </a:rPr>
              <a:t>, to </a:t>
            </a:r>
            <a:r>
              <a:rPr lang="en-US" sz="1100" b="1" i="1" u="sng" dirty="0" smtClean="0">
                <a:solidFill>
                  <a:srgbClr val="FEB80A"/>
                </a:solidFill>
              </a:rPr>
              <a:t>fight for you </a:t>
            </a:r>
            <a:r>
              <a:rPr lang="en-US" sz="1100" dirty="0" smtClean="0">
                <a:solidFill>
                  <a:srgbClr val="C32D2E"/>
                </a:solidFill>
              </a:rPr>
              <a:t>against your enemies, to </a:t>
            </a:r>
            <a:r>
              <a:rPr lang="en-US" sz="1100" b="1" i="1" u="sng" dirty="0" smtClean="0">
                <a:solidFill>
                  <a:srgbClr val="FEB80A"/>
                </a:solidFill>
              </a:rPr>
              <a:t>save you</a:t>
            </a:r>
            <a:r>
              <a:rPr lang="en-US" sz="1100" dirty="0" smtClean="0">
                <a:solidFill>
                  <a:srgbClr val="C32D2E"/>
                </a:solidFill>
              </a:rPr>
              <a:t>.”</a:t>
            </a:r>
          </a:p>
          <a:p>
            <a:pPr marL="8255" indent="0">
              <a:buNone/>
            </a:pPr>
            <a:r>
              <a:rPr lang="en-US" sz="1100" dirty="0" smtClean="0">
                <a:solidFill>
                  <a:srgbClr val="C32D2E"/>
                </a:solidFill>
              </a:rPr>
              <a:t>					Deuteronomy </a:t>
            </a:r>
            <a:r>
              <a:rPr lang="en-US" sz="1100" dirty="0">
                <a:solidFill>
                  <a:srgbClr val="C32D2E"/>
                </a:solidFill>
              </a:rPr>
              <a:t>20:</a:t>
            </a:r>
            <a:r>
              <a:rPr lang="en-US" sz="1100" dirty="0" smtClean="0">
                <a:solidFill>
                  <a:srgbClr val="C32D2E"/>
                </a:solidFill>
              </a:rPr>
              <a:t>3</a:t>
            </a:r>
            <a:r>
              <a:rPr lang="en-US" sz="1100" dirty="0">
                <a:solidFill>
                  <a:srgbClr val="C32D2E"/>
                </a:solidFill>
              </a:rPr>
              <a:t>(NKJV) </a:t>
            </a:r>
          </a:p>
          <a:p>
            <a:pPr marL="82296" indent="0">
              <a:buNone/>
            </a:pPr>
            <a:endParaRPr lang="en-US" sz="1100" dirty="0" smtClean="0"/>
          </a:p>
          <a:p>
            <a:r>
              <a:rPr lang="en-US" sz="1100" dirty="0" smtClean="0"/>
              <a:t>Be Still, </a:t>
            </a:r>
            <a:r>
              <a:rPr lang="en-US" sz="1100" dirty="0"/>
              <a:t>b</a:t>
            </a:r>
            <a:r>
              <a:rPr lang="en-US" sz="1100" dirty="0" smtClean="0"/>
              <a:t>e joyful, knowing that God has already overcome our enemy</a:t>
            </a:r>
            <a:endParaRPr lang="en-US" sz="1100" dirty="0"/>
          </a:p>
          <a:p>
            <a:pPr marL="318262" lvl="1" indent="0">
              <a:buNone/>
            </a:pPr>
            <a:r>
              <a:rPr lang="en-US" sz="1100" dirty="0" smtClean="0">
                <a:solidFill>
                  <a:srgbClr val="C32D2E"/>
                </a:solidFill>
              </a:rPr>
              <a:t>“</a:t>
            </a:r>
            <a:r>
              <a:rPr lang="en-US" sz="1100" dirty="0">
                <a:solidFill>
                  <a:srgbClr val="C32D2E"/>
                </a:solidFill>
              </a:rPr>
              <a:t>These things I have spoken to you, that in Me you may have peace. In the world you will have tribulation; but </a:t>
            </a:r>
            <a:r>
              <a:rPr lang="en-US" sz="1100" b="1" i="1" u="sng" dirty="0">
                <a:solidFill>
                  <a:srgbClr val="FEB80A"/>
                </a:solidFill>
              </a:rPr>
              <a:t>be of good cheer, I have overcome the world</a:t>
            </a:r>
            <a:r>
              <a:rPr lang="en-US" sz="1100" dirty="0">
                <a:solidFill>
                  <a:srgbClr val="C32D2E"/>
                </a:solidFill>
              </a:rPr>
              <a:t>.”</a:t>
            </a:r>
          </a:p>
          <a:p>
            <a:pPr marL="8255" indent="0">
              <a:buNone/>
            </a:pPr>
            <a:r>
              <a:rPr lang="en-US" sz="1100" dirty="0" smtClean="0">
                <a:solidFill>
                  <a:srgbClr val="C32D2E"/>
                </a:solidFill>
              </a:rPr>
              <a:t>					John 16:33 (NKJV)</a:t>
            </a:r>
          </a:p>
          <a:p>
            <a:endParaRPr lang="en-US" sz="1100" dirty="0" smtClean="0">
              <a:solidFill>
                <a:srgbClr val="000000"/>
              </a:solidFill>
            </a:endParaRPr>
          </a:p>
          <a:p>
            <a:r>
              <a:rPr lang="en-US" sz="1100" dirty="0" smtClean="0">
                <a:solidFill>
                  <a:srgbClr val="000000"/>
                </a:solidFill>
              </a:rPr>
              <a:t>Keep our faith and hope steadfast in God, knowing he is always with us</a:t>
            </a:r>
          </a:p>
          <a:p>
            <a:pPr marL="330962" lvl="1" indent="0">
              <a:buNone/>
            </a:pPr>
            <a:r>
              <a:rPr lang="en-US" sz="1100" dirty="0" smtClean="0">
                <a:solidFill>
                  <a:srgbClr val="C32D2E"/>
                </a:solidFill>
              </a:rPr>
              <a:t>“</a:t>
            </a:r>
            <a:r>
              <a:rPr lang="en-US" sz="1100" b="1" i="1" u="sng" dirty="0">
                <a:solidFill>
                  <a:srgbClr val="FEB80A"/>
                </a:solidFill>
              </a:rPr>
              <a:t>This hope</a:t>
            </a:r>
            <a:r>
              <a:rPr lang="en-US" sz="1100" dirty="0">
                <a:solidFill>
                  <a:srgbClr val="FEB80A"/>
                </a:solidFill>
              </a:rPr>
              <a:t> </a:t>
            </a:r>
            <a:r>
              <a:rPr lang="en-US" sz="1100" dirty="0">
                <a:solidFill>
                  <a:srgbClr val="C32D2E"/>
                </a:solidFill>
              </a:rPr>
              <a:t>we have </a:t>
            </a:r>
            <a:r>
              <a:rPr lang="en-US" sz="1100" b="1" i="1" u="sng" dirty="0">
                <a:solidFill>
                  <a:srgbClr val="FEB80A"/>
                </a:solidFill>
              </a:rPr>
              <a:t>as an anchor of the soul</a:t>
            </a:r>
            <a:r>
              <a:rPr lang="en-US" sz="1100" dirty="0">
                <a:solidFill>
                  <a:srgbClr val="C32D2E"/>
                </a:solidFill>
              </a:rPr>
              <a:t>, both sure ands steadfast…</a:t>
            </a:r>
            <a:r>
              <a:rPr lang="en-US" sz="1100" dirty="0" smtClean="0">
                <a:solidFill>
                  <a:srgbClr val="C32D2E"/>
                </a:solidFill>
              </a:rPr>
              <a:t>”</a:t>
            </a:r>
          </a:p>
          <a:p>
            <a:pPr marL="330962" lvl="1" indent="0">
              <a:buNone/>
            </a:pPr>
            <a:r>
              <a:rPr lang="en-US" sz="1100" dirty="0">
                <a:solidFill>
                  <a:srgbClr val="C32D2E"/>
                </a:solidFill>
              </a:rPr>
              <a:t>				</a:t>
            </a:r>
            <a:r>
              <a:rPr lang="en-US" sz="1100" dirty="0" smtClean="0">
                <a:solidFill>
                  <a:srgbClr val="C32D2E"/>
                </a:solidFill>
              </a:rPr>
              <a:t>	Hebrews </a:t>
            </a:r>
            <a:r>
              <a:rPr lang="en-US" sz="1100" dirty="0">
                <a:solidFill>
                  <a:srgbClr val="C32D2E"/>
                </a:solidFill>
              </a:rPr>
              <a:t>6:19 (NKJV</a:t>
            </a:r>
            <a:r>
              <a:rPr lang="en-US" sz="1100" dirty="0" smtClean="0">
                <a:solidFill>
                  <a:srgbClr val="C32D2E"/>
                </a:solidFill>
              </a:rPr>
              <a:t>)</a:t>
            </a:r>
          </a:p>
          <a:p>
            <a:pPr marL="282575" lvl="1" indent="0">
              <a:buNone/>
            </a:pPr>
            <a:r>
              <a:rPr lang="en-US" sz="1100" dirty="0" smtClean="0">
                <a:solidFill>
                  <a:srgbClr val="C32D2E"/>
                </a:solidFill>
              </a:rPr>
              <a:t>  “</a:t>
            </a:r>
            <a:r>
              <a:rPr lang="en-US" sz="1100" b="1" i="1" u="sng" dirty="0" smtClean="0">
                <a:solidFill>
                  <a:srgbClr val="FEB80A"/>
                </a:solidFill>
              </a:rPr>
              <a:t>I am with you always</a:t>
            </a:r>
            <a:r>
              <a:rPr lang="en-US" sz="1100" dirty="0" smtClean="0">
                <a:solidFill>
                  <a:srgbClr val="C32D2E"/>
                </a:solidFill>
              </a:rPr>
              <a:t>, even to the end of the age.”</a:t>
            </a:r>
            <a:endParaRPr lang="en-US" sz="1100" dirty="0">
              <a:solidFill>
                <a:srgbClr val="C32D2E"/>
              </a:solidFill>
            </a:endParaRPr>
          </a:p>
          <a:p>
            <a:pPr marL="282575" lvl="1" indent="0">
              <a:buNone/>
            </a:pPr>
            <a:r>
              <a:rPr lang="en-US" sz="1100" dirty="0">
                <a:solidFill>
                  <a:srgbClr val="C32D2E"/>
                </a:solidFill>
              </a:rPr>
              <a:t>				</a:t>
            </a:r>
            <a:r>
              <a:rPr lang="en-US" sz="1100" dirty="0" smtClean="0">
                <a:solidFill>
                  <a:srgbClr val="C32D2E"/>
                </a:solidFill>
              </a:rPr>
              <a:t>	Matthew 28:20(</a:t>
            </a:r>
            <a:r>
              <a:rPr lang="en-US" sz="1100" dirty="0">
                <a:solidFill>
                  <a:srgbClr val="C32D2E"/>
                </a:solidFill>
              </a:rPr>
              <a:t>NKJV) </a:t>
            </a:r>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16265719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Previous slides - Synthetic Human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Cyborg </a:t>
            </a:r>
          </a:p>
          <a:p>
            <a:pPr lvl="1"/>
            <a:r>
              <a:rPr lang="en-US" sz="1900" dirty="0"/>
              <a:t>A “</a:t>
            </a:r>
            <a:r>
              <a:rPr lang="en-US" sz="1900" u="sng" dirty="0"/>
              <a:t>man-machine system </a:t>
            </a:r>
            <a:r>
              <a:rPr lang="en-US" sz="1900" dirty="0"/>
              <a:t>in which the </a:t>
            </a:r>
            <a:r>
              <a:rPr lang="en-US" sz="1900" u="sng" dirty="0"/>
              <a:t>control mechanisms </a:t>
            </a:r>
            <a:r>
              <a:rPr lang="en-US" sz="1900" dirty="0"/>
              <a:t>of the human portion are </a:t>
            </a:r>
            <a:r>
              <a:rPr lang="en-US" sz="1900" u="sng" dirty="0"/>
              <a:t>modified externally </a:t>
            </a:r>
            <a:r>
              <a:rPr lang="en-US" sz="1900" dirty="0"/>
              <a:t>by drugs or regulatory devices so that the being can </a:t>
            </a:r>
            <a:r>
              <a:rPr lang="en-US" sz="1900" u="sng" dirty="0"/>
              <a:t>live in an environment different</a:t>
            </a:r>
            <a:r>
              <a:rPr lang="en-US" sz="1900" dirty="0"/>
              <a:t> from the normal one.” – </a:t>
            </a:r>
            <a:r>
              <a:rPr lang="en-US" sz="1900" i="1" dirty="0"/>
              <a:t>The New York Times</a:t>
            </a:r>
          </a:p>
          <a:p>
            <a:endParaRPr lang="en-US" dirty="0" smtClean="0"/>
          </a:p>
          <a:p>
            <a:r>
              <a:rPr lang="en-US" dirty="0" smtClean="0"/>
              <a:t>Augmented Body </a:t>
            </a:r>
          </a:p>
          <a:p>
            <a:pPr lvl="1"/>
            <a:r>
              <a:rPr lang="en-US" sz="1900" dirty="0"/>
              <a:t>G</a:t>
            </a:r>
            <a:r>
              <a:rPr lang="en-US" sz="1900" dirty="0" smtClean="0"/>
              <a:t>enetically modified </a:t>
            </a:r>
            <a:r>
              <a:rPr lang="en-US" sz="1900" dirty="0"/>
              <a:t>human </a:t>
            </a:r>
            <a:r>
              <a:rPr lang="en-US" sz="1900" dirty="0" smtClean="0"/>
              <a:t>portion; reconfigurable </a:t>
            </a:r>
            <a:r>
              <a:rPr lang="en-US" sz="1900" dirty="0"/>
              <a:t>machine </a:t>
            </a:r>
            <a:r>
              <a:rPr lang="en-US" sz="1900" dirty="0" smtClean="0"/>
              <a:t>portion</a:t>
            </a:r>
          </a:p>
          <a:p>
            <a:pPr lvl="1"/>
            <a:r>
              <a:rPr lang="en-US" sz="1900" dirty="0" smtClean="0"/>
              <a:t>Full body-machine integration; Real-time, remotely </a:t>
            </a:r>
            <a:r>
              <a:rPr lang="en-US" sz="1900" dirty="0"/>
              <a:t>controlled by human </a:t>
            </a:r>
            <a:r>
              <a:rPr lang="en-US" sz="1900" dirty="0" smtClean="0"/>
              <a:t>or </a:t>
            </a:r>
            <a:r>
              <a:rPr lang="en-US" sz="1900" dirty="0"/>
              <a:t>computers</a:t>
            </a:r>
            <a:endParaRPr lang="en-US" sz="1900" dirty="0" smtClean="0"/>
          </a:p>
          <a:p>
            <a:endParaRPr lang="en-US" dirty="0" smtClean="0"/>
          </a:p>
          <a:p>
            <a:r>
              <a:rPr lang="en-US" dirty="0" smtClean="0"/>
              <a:t>Augmented Consciousness </a:t>
            </a:r>
          </a:p>
          <a:p>
            <a:pPr lvl="1"/>
            <a:r>
              <a:rPr lang="en-US" sz="1900" dirty="0" smtClean="0"/>
              <a:t>Copy of Real human consciousness + Modification</a:t>
            </a:r>
          </a:p>
          <a:p>
            <a:pPr lvl="1"/>
            <a:r>
              <a:rPr lang="en-US" sz="1900" dirty="0" smtClean="0"/>
              <a:t>Input controlled and/or modified by machine commands</a:t>
            </a:r>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32161606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40" y="381000"/>
            <a:ext cx="7583487" cy="1049240"/>
          </a:xfrm>
        </p:spPr>
        <p:txBody>
          <a:bodyPr/>
          <a:lstStyle/>
          <a:p>
            <a:r>
              <a:rPr lang="en-US" sz="3200" dirty="0" smtClean="0"/>
              <a:t>How does it work</a:t>
            </a:r>
            <a:r>
              <a:rPr lang="en-US" sz="3200" dirty="0"/>
              <a:t>?</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
        <p:nvSpPr>
          <p:cNvPr id="5" name="Content Placeholder 2"/>
          <p:cNvSpPr txBox="1">
            <a:spLocks/>
          </p:cNvSpPr>
          <p:nvPr/>
        </p:nvSpPr>
        <p:spPr>
          <a:xfrm>
            <a:off x="1203140" y="1604468"/>
            <a:ext cx="7583487" cy="4424419"/>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565150" lvl="2">
              <a:spcBef>
                <a:spcPts val="2000"/>
              </a:spcBef>
            </a:pPr>
            <a:r>
              <a:rPr lang="en-US" dirty="0" smtClean="0">
                <a:solidFill>
                  <a:srgbClr val="000000"/>
                </a:solidFill>
              </a:rPr>
              <a:t>A person lives in real world, yet perceives an external world that is virtually modified by AI;</a:t>
            </a:r>
          </a:p>
          <a:p>
            <a:pPr marL="565150" lvl="2">
              <a:spcBef>
                <a:spcPts val="2000"/>
              </a:spcBef>
            </a:pPr>
            <a:r>
              <a:rPr lang="en-US" dirty="0" smtClean="0">
                <a:solidFill>
                  <a:srgbClr val="000000"/>
                </a:solidFill>
              </a:rPr>
              <a:t>A person’s perceptions, thoughts, decisions are based on injected information from virtual world;</a:t>
            </a:r>
          </a:p>
          <a:p>
            <a:pPr marL="565150" lvl="2">
              <a:spcBef>
                <a:spcPts val="2000"/>
              </a:spcBef>
            </a:pPr>
            <a:r>
              <a:rPr lang="en-US" dirty="0" smtClean="0">
                <a:solidFill>
                  <a:srgbClr val="000000"/>
                </a:solidFill>
              </a:rPr>
              <a:t>A person’s emotions, thoughts, decisions</a:t>
            </a:r>
            <a:r>
              <a:rPr lang="en-US" dirty="0">
                <a:solidFill>
                  <a:srgbClr val="000000"/>
                </a:solidFill>
              </a:rPr>
              <a:t> </a:t>
            </a:r>
            <a:r>
              <a:rPr lang="en-US" dirty="0" smtClean="0">
                <a:solidFill>
                  <a:srgbClr val="000000"/>
                </a:solidFill>
              </a:rPr>
              <a:t>are influenced by AI computers’ commands; </a:t>
            </a:r>
          </a:p>
          <a:p>
            <a:pPr marL="565150" lvl="2">
              <a:spcBef>
                <a:spcPts val="2000"/>
              </a:spcBef>
            </a:pPr>
            <a:r>
              <a:rPr lang="en-US" dirty="0" smtClean="0">
                <a:solidFill>
                  <a:srgbClr val="000000"/>
                </a:solidFill>
              </a:rPr>
              <a:t>A person’s interaction with other persons and external environments are all redirected and manipulated by AI computers;</a:t>
            </a:r>
          </a:p>
          <a:p>
            <a:pPr marL="565150" lvl="2">
              <a:spcBef>
                <a:spcPts val="2000"/>
              </a:spcBef>
            </a:pPr>
            <a:r>
              <a:rPr lang="en-US" dirty="0" smtClean="0">
                <a:solidFill>
                  <a:srgbClr val="000000"/>
                </a:solidFill>
              </a:rPr>
              <a:t>A person is literally living in an augmented reality prison.</a:t>
            </a:r>
            <a:endParaRPr lang="en-US" dirty="0">
              <a:solidFill>
                <a:srgbClr val="000000"/>
              </a:solidFill>
            </a:endParaRPr>
          </a:p>
        </p:txBody>
      </p:sp>
    </p:spTree>
    <p:extLst>
      <p:ext uri="{BB962C8B-B14F-4D97-AF65-F5344CB8AC3E}">
        <p14:creationId xmlns:p14="http://schemas.microsoft.com/office/powerpoint/2010/main" val="8458031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665" y="381000"/>
            <a:ext cx="7583487" cy="1049240"/>
          </a:xfrm>
        </p:spPr>
        <p:txBody>
          <a:bodyPr/>
          <a:lstStyle/>
          <a:p>
            <a:r>
              <a:rPr lang="en-US" sz="3200" dirty="0" smtClean="0"/>
              <a:t>Technologies that </a:t>
            </a:r>
            <a:r>
              <a:rPr lang="en-US" sz="3200" b="1" u="sng" dirty="0" smtClean="0"/>
              <a:t>LED</a:t>
            </a:r>
            <a:r>
              <a:rPr lang="en-US" sz="3200" dirty="0" smtClean="0"/>
              <a:t> us there:</a:t>
            </a:r>
            <a:endParaRPr lang="en-US" sz="32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156665" y="1643910"/>
            <a:ext cx="7583487" cy="4208930"/>
          </a:xfrm>
          <a:prstGeom prst="rect">
            <a:avLst/>
          </a:prstGeom>
        </p:spPr>
        <p:txBody>
          <a:bodyPr vert="horz" lIns="91440" tIns="45720" rIns="91440" bIns="45720" rtlCol="0">
            <a:normAutofit fontScale="850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r>
              <a:rPr lang="en-US" dirty="0" smtClean="0">
                <a:solidFill>
                  <a:srgbClr val="000000"/>
                </a:solidFill>
              </a:rPr>
              <a:t>From </a:t>
            </a:r>
            <a:r>
              <a:rPr lang="en-US" dirty="0" smtClean="0">
                <a:solidFill>
                  <a:srgbClr val="C32D2E"/>
                </a:solidFill>
              </a:rPr>
              <a:t>Human </a:t>
            </a:r>
            <a:r>
              <a:rPr lang="en-US" dirty="0" smtClean="0">
                <a:solidFill>
                  <a:srgbClr val="000000"/>
                </a:solidFill>
              </a:rPr>
              <a:t>to </a:t>
            </a:r>
            <a:r>
              <a:rPr lang="en-US" dirty="0" smtClean="0">
                <a:solidFill>
                  <a:srgbClr val="C32D2E"/>
                </a:solidFill>
              </a:rPr>
              <a:t>Cyborg</a:t>
            </a:r>
          </a:p>
          <a:p>
            <a:pPr lvl="1"/>
            <a:r>
              <a:rPr lang="en-US" dirty="0" smtClean="0">
                <a:solidFill>
                  <a:srgbClr val="000000"/>
                </a:solidFill>
              </a:rPr>
              <a:t>Brain-computer interface</a:t>
            </a:r>
          </a:p>
          <a:p>
            <a:pPr lvl="1"/>
            <a:r>
              <a:rPr lang="en-US" dirty="0">
                <a:solidFill>
                  <a:srgbClr val="000000"/>
                </a:solidFill>
              </a:rPr>
              <a:t>Genetic engineering</a:t>
            </a:r>
          </a:p>
          <a:p>
            <a:pPr lvl="1"/>
            <a:r>
              <a:rPr lang="en-US" dirty="0" smtClean="0">
                <a:solidFill>
                  <a:srgbClr val="000000"/>
                </a:solidFill>
              </a:rPr>
              <a:t>Whole </a:t>
            </a:r>
            <a:r>
              <a:rPr lang="en-US" dirty="0">
                <a:solidFill>
                  <a:srgbClr val="000000"/>
                </a:solidFill>
              </a:rPr>
              <a:t>brain emulation (WBE</a:t>
            </a:r>
            <a:r>
              <a:rPr lang="en-US" dirty="0" smtClean="0">
                <a:solidFill>
                  <a:srgbClr val="000000"/>
                </a:solidFill>
              </a:rPr>
              <a:t>), upload human consciousness to quantum computers and cloud</a:t>
            </a:r>
          </a:p>
          <a:p>
            <a:pPr lvl="1"/>
            <a:r>
              <a:rPr lang="en-US" dirty="0" smtClean="0">
                <a:solidFill>
                  <a:srgbClr val="000000"/>
                </a:solidFill>
              </a:rPr>
              <a:t>Remote </a:t>
            </a:r>
            <a:r>
              <a:rPr lang="en-US" dirty="0">
                <a:solidFill>
                  <a:srgbClr val="000000"/>
                </a:solidFill>
              </a:rPr>
              <a:t>control of </a:t>
            </a:r>
            <a:r>
              <a:rPr lang="en-US" dirty="0" smtClean="0">
                <a:solidFill>
                  <a:srgbClr val="000000"/>
                </a:solidFill>
              </a:rPr>
              <a:t>consciousness</a:t>
            </a:r>
          </a:p>
          <a:p>
            <a:r>
              <a:rPr lang="en-US" dirty="0">
                <a:solidFill>
                  <a:srgbClr val="000000"/>
                </a:solidFill>
              </a:rPr>
              <a:t>From </a:t>
            </a:r>
            <a:r>
              <a:rPr lang="en-US" dirty="0" smtClean="0">
                <a:solidFill>
                  <a:srgbClr val="C32D2E"/>
                </a:solidFill>
              </a:rPr>
              <a:t>Real World </a:t>
            </a:r>
            <a:r>
              <a:rPr lang="en-US" dirty="0" smtClean="0">
                <a:solidFill>
                  <a:srgbClr val="000000"/>
                </a:solidFill>
              </a:rPr>
              <a:t>to </a:t>
            </a:r>
            <a:r>
              <a:rPr lang="en-US" dirty="0" smtClean="0">
                <a:solidFill>
                  <a:srgbClr val="C32D2E"/>
                </a:solidFill>
              </a:rPr>
              <a:t>Virtual Worlds</a:t>
            </a:r>
            <a:endParaRPr lang="en-US" dirty="0">
              <a:solidFill>
                <a:srgbClr val="C32D2E"/>
              </a:solidFill>
            </a:endParaRPr>
          </a:p>
          <a:p>
            <a:pPr lvl="1"/>
            <a:r>
              <a:rPr lang="en-US" dirty="0" smtClean="0">
                <a:solidFill>
                  <a:srgbClr val="000000"/>
                </a:solidFill>
              </a:rPr>
              <a:t>Big Data, </a:t>
            </a:r>
            <a:r>
              <a:rPr lang="en-US" dirty="0" err="1" smtClean="0">
                <a:solidFill>
                  <a:srgbClr val="000000"/>
                </a:solidFill>
              </a:rPr>
              <a:t>Geoengineering</a:t>
            </a:r>
            <a:r>
              <a:rPr lang="en-US" dirty="0" smtClean="0">
                <a:solidFill>
                  <a:srgbClr val="000000"/>
                </a:solidFill>
              </a:rPr>
              <a:t>, etc.</a:t>
            </a:r>
          </a:p>
          <a:p>
            <a:pPr lvl="1"/>
            <a:r>
              <a:rPr lang="en-US" dirty="0">
                <a:solidFill>
                  <a:srgbClr val="000000"/>
                </a:solidFill>
              </a:rPr>
              <a:t>The Sentient World Simulation project (SWS)</a:t>
            </a:r>
          </a:p>
          <a:p>
            <a:pPr lvl="1"/>
            <a:r>
              <a:rPr lang="en-US" dirty="0" smtClean="0">
                <a:solidFill>
                  <a:srgbClr val="000000"/>
                </a:solidFill>
              </a:rPr>
              <a:t>AI Controlled Virtual Reality</a:t>
            </a:r>
            <a:endParaRPr lang="en-US" dirty="0">
              <a:solidFill>
                <a:srgbClr val="000000"/>
              </a:solidFill>
            </a:endParaRPr>
          </a:p>
          <a:p>
            <a:r>
              <a:rPr lang="en-US" dirty="0" smtClean="0">
                <a:solidFill>
                  <a:srgbClr val="000000"/>
                </a:solidFill>
              </a:rPr>
              <a:t>From </a:t>
            </a:r>
            <a:r>
              <a:rPr lang="en-US" dirty="0" smtClean="0">
                <a:solidFill>
                  <a:srgbClr val="C32D2E"/>
                </a:solidFill>
              </a:rPr>
              <a:t>Free humans </a:t>
            </a:r>
            <a:r>
              <a:rPr lang="en-US" dirty="0" smtClean="0">
                <a:solidFill>
                  <a:srgbClr val="000000"/>
                </a:solidFill>
              </a:rPr>
              <a:t>to </a:t>
            </a:r>
            <a:r>
              <a:rPr lang="en-US" dirty="0" smtClean="0">
                <a:solidFill>
                  <a:srgbClr val="C32D2E"/>
                </a:solidFill>
              </a:rPr>
              <a:t>Slaves</a:t>
            </a:r>
          </a:p>
          <a:p>
            <a:pPr lvl="1"/>
            <a:r>
              <a:rPr lang="en-US" dirty="0" smtClean="0">
                <a:solidFill>
                  <a:srgbClr val="000000"/>
                </a:solidFill>
              </a:rPr>
              <a:t>Social Engineering</a:t>
            </a:r>
          </a:p>
          <a:p>
            <a:pPr lvl="1"/>
            <a:r>
              <a:rPr lang="en-US" dirty="0">
                <a:solidFill>
                  <a:srgbClr val="000000"/>
                </a:solidFill>
              </a:rPr>
              <a:t>Mind-control Programming, Mass Mind Control</a:t>
            </a:r>
          </a:p>
          <a:p>
            <a:pPr lvl="1"/>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347069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105" y="381000"/>
            <a:ext cx="7583487" cy="1049240"/>
          </a:xfrm>
        </p:spPr>
        <p:txBody>
          <a:bodyPr/>
          <a:lstStyle/>
          <a:p>
            <a:r>
              <a:rPr lang="en-US" sz="3600" dirty="0" smtClean="0"/>
              <a:t>What are the agenda behind this?</a:t>
            </a:r>
            <a:endParaRPr lang="en-US" sz="36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
        <p:nvSpPr>
          <p:cNvPr id="5" name="Content Placeholder 2"/>
          <p:cNvSpPr txBox="1">
            <a:spLocks/>
          </p:cNvSpPr>
          <p:nvPr/>
        </p:nvSpPr>
        <p:spPr>
          <a:xfrm>
            <a:off x="1232105"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dirty="0" smtClean="0">
                <a:solidFill>
                  <a:srgbClr val="C32D2E"/>
                </a:solidFill>
              </a:rPr>
              <a:t>Ultimately control all humans </a:t>
            </a:r>
          </a:p>
          <a:p>
            <a:pPr lvl="1"/>
            <a:r>
              <a:rPr lang="en-US" dirty="0">
                <a:solidFill>
                  <a:srgbClr val="000000"/>
                </a:solidFill>
              </a:rPr>
              <a:t>100% virtual human – create mind clone, intellectually and emotionally alive virtual human</a:t>
            </a:r>
          </a:p>
          <a:p>
            <a:pPr lvl="1"/>
            <a:r>
              <a:rPr lang="en-US" dirty="0" smtClean="0">
                <a:solidFill>
                  <a:srgbClr val="000000"/>
                </a:solidFill>
              </a:rPr>
              <a:t>Harvest </a:t>
            </a:r>
            <a:r>
              <a:rPr lang="en-US" dirty="0">
                <a:solidFill>
                  <a:srgbClr val="000000"/>
                </a:solidFill>
              </a:rPr>
              <a:t>human energy, creativities, productivities without the </a:t>
            </a:r>
            <a:r>
              <a:rPr lang="en-US" dirty="0" smtClean="0">
                <a:solidFill>
                  <a:srgbClr val="000000"/>
                </a:solidFill>
              </a:rPr>
              <a:t>cost of maintaining a physical human</a:t>
            </a:r>
          </a:p>
          <a:p>
            <a:pPr lvl="1"/>
            <a:r>
              <a:rPr lang="en-US" dirty="0" smtClean="0">
                <a:solidFill>
                  <a:srgbClr val="000000"/>
                </a:solidFill>
              </a:rPr>
              <a:t>Total </a:t>
            </a:r>
            <a:r>
              <a:rPr lang="en-US" dirty="0">
                <a:solidFill>
                  <a:srgbClr val="000000"/>
                </a:solidFill>
              </a:rPr>
              <a:t>control of </a:t>
            </a:r>
            <a:r>
              <a:rPr lang="en-US" dirty="0" smtClean="0">
                <a:solidFill>
                  <a:srgbClr val="000000"/>
                </a:solidFill>
              </a:rPr>
              <a:t>human’s body, consciousness, life</a:t>
            </a:r>
          </a:p>
          <a:p>
            <a:pPr lvl="1"/>
            <a:r>
              <a:rPr lang="en-US" dirty="0" smtClean="0">
                <a:solidFill>
                  <a:srgbClr val="000000"/>
                </a:solidFill>
              </a:rPr>
              <a:t>Digital immorality – who decides and who controls?</a:t>
            </a:r>
            <a:endParaRPr lang="en-US" dirty="0">
              <a:solidFill>
                <a:srgbClr val="000000"/>
              </a:solidFill>
            </a:endParaRPr>
          </a:p>
          <a:p>
            <a:pPr lvl="1"/>
            <a:endParaRPr lang="en-US" dirty="0">
              <a:solidFill>
                <a:srgbClr val="000000"/>
              </a:solidFill>
            </a:endParaRPr>
          </a:p>
          <a:p>
            <a:pPr marL="0" indent="0">
              <a:buNone/>
            </a:pPr>
            <a:endParaRPr lang="en-US" dirty="0" smtClean="0">
              <a:solidFill>
                <a:srgbClr val="000000"/>
              </a:solidFill>
            </a:endParaRPr>
          </a:p>
          <a:p>
            <a:endParaRPr lang="en-US" dirty="0" smtClean="0">
              <a:solidFill>
                <a:srgbClr val="000000"/>
              </a:solidFill>
            </a:endParaRPr>
          </a:p>
          <a:p>
            <a:pPr marL="0" indent="0">
              <a:buNone/>
            </a:pPr>
            <a:endParaRPr lang="en-US" dirty="0">
              <a:solidFill>
                <a:srgbClr val="000000"/>
              </a:solidFill>
            </a:endParaRPr>
          </a:p>
        </p:txBody>
      </p:sp>
    </p:spTree>
    <p:extLst>
      <p:ext uri="{BB962C8B-B14F-4D97-AF65-F5344CB8AC3E}">
        <p14:creationId xmlns:p14="http://schemas.microsoft.com/office/powerpoint/2010/main" val="30344590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79" y="397330"/>
            <a:ext cx="7583487" cy="1049240"/>
          </a:xfrm>
        </p:spPr>
        <p:txBody>
          <a:bodyPr/>
          <a:lstStyle/>
          <a:p>
            <a:r>
              <a:rPr lang="en-US" sz="3600" dirty="0"/>
              <a:t>What are the agenda behind this?</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
        <p:nvSpPr>
          <p:cNvPr id="5" name="Content Placeholder 2"/>
          <p:cNvSpPr txBox="1">
            <a:spLocks/>
          </p:cNvSpPr>
          <p:nvPr/>
        </p:nvSpPr>
        <p:spPr>
          <a:xfrm>
            <a:off x="1244679"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12700">
              <a:buNone/>
            </a:pPr>
            <a:r>
              <a:rPr lang="en-US" dirty="0" smtClean="0">
                <a:solidFill>
                  <a:srgbClr val="C32D2E"/>
                </a:solidFill>
              </a:rPr>
              <a:t>Ultimately control all realities:</a:t>
            </a:r>
          </a:p>
          <a:p>
            <a:pPr lvl="2"/>
            <a:r>
              <a:rPr lang="en-US" dirty="0" smtClean="0">
                <a:solidFill>
                  <a:srgbClr val="000000"/>
                </a:solidFill>
              </a:rPr>
              <a:t>100% virtual realities  </a:t>
            </a:r>
          </a:p>
          <a:p>
            <a:pPr lvl="2"/>
            <a:r>
              <a:rPr lang="en-US" dirty="0" smtClean="0">
                <a:solidFill>
                  <a:srgbClr val="000000"/>
                </a:solidFill>
              </a:rPr>
              <a:t>Virtual realities replace “real” world</a:t>
            </a:r>
          </a:p>
          <a:p>
            <a:pPr lvl="2"/>
            <a:r>
              <a:rPr lang="en-US" dirty="0">
                <a:solidFill>
                  <a:srgbClr val="000000"/>
                </a:solidFill>
              </a:rPr>
              <a:t>AI’s total </a:t>
            </a:r>
            <a:r>
              <a:rPr lang="en-US" dirty="0" smtClean="0">
                <a:solidFill>
                  <a:srgbClr val="000000"/>
                </a:solidFill>
              </a:rPr>
              <a:t>control of all realities, all worlds, and more</a:t>
            </a:r>
          </a:p>
          <a:p>
            <a:pPr marL="295275" lvl="1" indent="0">
              <a:buNone/>
            </a:pP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41721935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545" y="372180"/>
            <a:ext cx="7583487" cy="1049240"/>
          </a:xfrm>
        </p:spPr>
        <p:txBody>
          <a:bodyPr/>
          <a:lstStyle/>
          <a:p>
            <a:r>
              <a:rPr lang="en-US" sz="3600" dirty="0" smtClean="0"/>
              <a:t>What can we do to stop it?</a:t>
            </a:r>
            <a:endParaRPr lang="en-US" sz="36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
        <p:nvSpPr>
          <p:cNvPr id="5" name="Content Placeholder 2"/>
          <p:cNvSpPr txBox="1">
            <a:spLocks/>
          </p:cNvSpPr>
          <p:nvPr/>
        </p:nvSpPr>
        <p:spPr>
          <a:xfrm>
            <a:off x="1307545" y="1828800"/>
            <a:ext cx="7583487" cy="4208930"/>
          </a:xfrm>
          <a:prstGeom prst="rect">
            <a:avLst/>
          </a:prstGeom>
        </p:spPr>
        <p:txBody>
          <a:bodyPr vert="horz" lIns="91440" tIns="45720" rIns="91440" bIns="45720" rtlCol="0">
            <a:normAutofit fontScale="700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sz="2900" b="1" i="1" u="sng" dirty="0">
                <a:solidFill>
                  <a:srgbClr val="C32D2E"/>
                </a:solidFill>
              </a:rPr>
              <a:t>D</a:t>
            </a:r>
            <a:r>
              <a:rPr lang="en-US" sz="2900" b="1" i="1" dirty="0">
                <a:solidFill>
                  <a:srgbClr val="C32D2E"/>
                </a:solidFill>
              </a:rPr>
              <a:t>eclare Sovereignty</a:t>
            </a:r>
          </a:p>
          <a:p>
            <a:pPr lvl="1"/>
            <a:r>
              <a:rPr lang="en-US" i="1" u="sng" dirty="0" smtClean="0">
                <a:solidFill>
                  <a:srgbClr val="000000"/>
                </a:solidFill>
              </a:rPr>
              <a:t>I OWN </a:t>
            </a:r>
            <a:r>
              <a:rPr lang="en-US" dirty="0" smtClean="0">
                <a:solidFill>
                  <a:srgbClr val="000000"/>
                </a:solidFill>
              </a:rPr>
              <a:t>my body, my mind, my free will</a:t>
            </a:r>
          </a:p>
          <a:p>
            <a:pPr lvl="1"/>
            <a:r>
              <a:rPr lang="en-US" dirty="0" smtClean="0">
                <a:solidFill>
                  <a:srgbClr val="000000"/>
                </a:solidFill>
              </a:rPr>
              <a:t>Unite &amp; Demand regulation to safeguard AI, Sentient World Simulation, </a:t>
            </a:r>
            <a:r>
              <a:rPr lang="en-US" dirty="0" err="1" smtClean="0">
                <a:solidFill>
                  <a:srgbClr val="000000"/>
                </a:solidFill>
              </a:rPr>
              <a:t>Transhumanism</a:t>
            </a:r>
            <a:r>
              <a:rPr lang="en-US" dirty="0" smtClean="0">
                <a:solidFill>
                  <a:srgbClr val="000000"/>
                </a:solidFill>
              </a:rPr>
              <a:t>, etc</a:t>
            </a:r>
            <a:r>
              <a:rPr lang="en-US" dirty="0" smtClean="0">
                <a:solidFill>
                  <a:srgbClr val="FFFFFF"/>
                </a:solidFill>
              </a:rPr>
              <a:t>. </a:t>
            </a:r>
            <a:endParaRPr lang="en-US" sz="3100" b="1" i="1" u="sng" dirty="0" smtClean="0">
              <a:solidFill>
                <a:srgbClr val="FF0000"/>
              </a:solidFill>
            </a:endParaRPr>
          </a:p>
          <a:p>
            <a:pPr marL="0" indent="-12700">
              <a:buNone/>
            </a:pPr>
            <a:r>
              <a:rPr lang="en-US" sz="3300" b="1" i="1" u="sng" dirty="0" smtClean="0">
                <a:solidFill>
                  <a:schemeClr val="accent3"/>
                </a:solidFill>
              </a:rPr>
              <a:t>D</a:t>
            </a:r>
            <a:r>
              <a:rPr lang="en-US" sz="2800" b="1" i="1" dirty="0" smtClean="0">
                <a:solidFill>
                  <a:schemeClr val="accent3"/>
                </a:solidFill>
              </a:rPr>
              <a:t>isconnect</a:t>
            </a:r>
          </a:p>
          <a:p>
            <a:pPr lvl="1"/>
            <a:r>
              <a:rPr lang="en-US" dirty="0" smtClean="0">
                <a:solidFill>
                  <a:srgbClr val="000000"/>
                </a:solidFill>
              </a:rPr>
              <a:t>Break </a:t>
            </a:r>
            <a:r>
              <a:rPr lang="en-US" dirty="0">
                <a:solidFill>
                  <a:srgbClr val="000000"/>
                </a:solidFill>
              </a:rPr>
              <a:t>technology and internet dependency</a:t>
            </a:r>
          </a:p>
          <a:p>
            <a:pPr lvl="1"/>
            <a:r>
              <a:rPr lang="en-US" dirty="0">
                <a:solidFill>
                  <a:srgbClr val="000000"/>
                </a:solidFill>
              </a:rPr>
              <a:t>Choose an organic-based, nature life </a:t>
            </a:r>
            <a:r>
              <a:rPr lang="en-US" dirty="0" smtClean="0">
                <a:solidFill>
                  <a:srgbClr val="000000"/>
                </a:solidFill>
              </a:rPr>
              <a:t>style</a:t>
            </a:r>
            <a:endParaRPr lang="en-US" sz="2600" b="1" i="1" dirty="0" smtClean="0">
              <a:solidFill>
                <a:srgbClr val="000000"/>
              </a:solidFill>
            </a:endParaRPr>
          </a:p>
          <a:p>
            <a:pPr marL="0" indent="0">
              <a:buNone/>
            </a:pPr>
            <a:r>
              <a:rPr lang="en-US" sz="2900" b="1" i="1" u="sng" dirty="0" smtClean="0">
                <a:solidFill>
                  <a:srgbClr val="C32D2E"/>
                </a:solidFill>
              </a:rPr>
              <a:t>D</a:t>
            </a:r>
            <a:r>
              <a:rPr lang="en-US" sz="2900" b="1" i="1" dirty="0" smtClean="0">
                <a:solidFill>
                  <a:srgbClr val="C32D2E"/>
                </a:solidFill>
              </a:rPr>
              <a:t>isengage</a:t>
            </a:r>
          </a:p>
          <a:p>
            <a:pPr lvl="1"/>
            <a:r>
              <a:rPr lang="en-US" sz="1900" dirty="0" smtClean="0">
                <a:solidFill>
                  <a:srgbClr val="000000"/>
                </a:solidFill>
              </a:rPr>
              <a:t>Do not play the game – do not respond to stimuli</a:t>
            </a:r>
          </a:p>
          <a:p>
            <a:pPr lvl="1"/>
            <a:r>
              <a:rPr lang="en-US" sz="1900" dirty="0" smtClean="0">
                <a:solidFill>
                  <a:srgbClr val="000000"/>
                </a:solidFill>
              </a:rPr>
              <a:t>Maintain independent thinking – disengage from mass mind control mechanism</a:t>
            </a:r>
            <a:endParaRPr lang="en-US" sz="1900" dirty="0">
              <a:solidFill>
                <a:srgbClr val="000000"/>
              </a:solidFill>
            </a:endParaRPr>
          </a:p>
          <a:p>
            <a:pPr marL="0" indent="0">
              <a:buNone/>
            </a:pPr>
            <a:r>
              <a:rPr lang="en-US" sz="3400" b="1" i="1" u="sng" dirty="0" smtClean="0">
                <a:solidFill>
                  <a:srgbClr val="C32D2E"/>
                </a:solidFill>
              </a:rPr>
              <a:t>D</a:t>
            </a:r>
            <a:r>
              <a:rPr lang="en-US" sz="2900" b="1" i="1" dirty="0" smtClean="0">
                <a:solidFill>
                  <a:srgbClr val="C32D2E"/>
                </a:solidFill>
              </a:rPr>
              <a:t>ivine Help</a:t>
            </a:r>
          </a:p>
          <a:p>
            <a:pPr lvl="1"/>
            <a:r>
              <a:rPr lang="en-US" dirty="0" smtClean="0">
                <a:solidFill>
                  <a:srgbClr val="000000"/>
                </a:solidFill>
              </a:rPr>
              <a:t>Develop in the spiritual world </a:t>
            </a:r>
          </a:p>
          <a:p>
            <a:pPr lvl="1"/>
            <a:r>
              <a:rPr lang="en-US" dirty="0" smtClean="0">
                <a:solidFill>
                  <a:srgbClr val="000000"/>
                </a:solidFill>
              </a:rPr>
              <a:t>Pray to God</a:t>
            </a:r>
            <a:endParaRPr lang="en-US" dirty="0" smtClean="0"/>
          </a:p>
        </p:txBody>
      </p:sp>
    </p:spTree>
    <p:extLst>
      <p:ext uri="{BB962C8B-B14F-4D97-AF65-F5344CB8AC3E}">
        <p14:creationId xmlns:p14="http://schemas.microsoft.com/office/powerpoint/2010/main" val="27197233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74638"/>
            <a:ext cx="7498080" cy="1143000"/>
          </a:xfrm>
        </p:spPr>
        <p:txBody>
          <a:bodyPr>
            <a:normAutofit/>
          </a:bodyPr>
          <a:lstStyle/>
          <a:p>
            <a:r>
              <a:rPr lang="en-US" dirty="0" smtClean="0"/>
              <a:t>Let Us Know Your Thoughts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3"/>
            <a:r>
              <a:rPr lang="en-US" dirty="0" smtClean="0"/>
              <a:t>Leave your comments</a:t>
            </a:r>
          </a:p>
          <a:p>
            <a:pPr lvl="3"/>
            <a:r>
              <a:rPr lang="en-US" dirty="0" smtClean="0"/>
              <a:t>Contact us in </a:t>
            </a:r>
            <a:r>
              <a:rPr lang="en-US" dirty="0" smtClean="0">
                <a:solidFill>
                  <a:schemeClr val="accent4"/>
                </a:solidFill>
                <a:hlinkClick r:id="rId2"/>
              </a:rPr>
              <a:t>www.BreakTheMKChain.org</a:t>
            </a:r>
            <a:endParaRPr lang="en-US" dirty="0" smtClean="0">
              <a:solidFill>
                <a:schemeClr val="accent4"/>
              </a:solidFill>
            </a:endParaRPr>
          </a:p>
          <a:p>
            <a:pPr lvl="3"/>
            <a:endParaRPr lang="en-US" dirty="0"/>
          </a:p>
          <a:p>
            <a:pPr marL="860425" lvl="3" indent="0">
              <a:buNone/>
            </a:pPr>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2472855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My Current Life as I Perceive</a:t>
            </a:r>
            <a:endParaRPr lang="en-US" sz="3600" dirty="0"/>
          </a:p>
        </p:txBody>
      </p:sp>
      <p:sp>
        <p:nvSpPr>
          <p:cNvPr id="3" name="Content Placeholder 2"/>
          <p:cNvSpPr>
            <a:spLocks noGrp="1"/>
          </p:cNvSpPr>
          <p:nvPr>
            <p:ph idx="1"/>
          </p:nvPr>
        </p:nvSpPr>
        <p:spPr/>
        <p:txBody>
          <a:bodyPr>
            <a:normAutofit fontScale="77500" lnSpcReduction="20000"/>
          </a:bodyPr>
          <a:lstStyle/>
          <a:p>
            <a:r>
              <a:rPr lang="en-US" sz="2500" dirty="0" smtClean="0">
                <a:solidFill>
                  <a:schemeClr val="accent3"/>
                </a:solidFill>
              </a:rPr>
              <a:t>Live in an Enclosed, </a:t>
            </a:r>
            <a:r>
              <a:rPr lang="en-US" sz="2500" dirty="0">
                <a:solidFill>
                  <a:schemeClr val="accent3"/>
                </a:solidFill>
              </a:rPr>
              <a:t>S</a:t>
            </a:r>
            <a:r>
              <a:rPr lang="en-US" sz="2500" dirty="0" smtClean="0">
                <a:solidFill>
                  <a:schemeClr val="accent3"/>
                </a:solidFill>
              </a:rPr>
              <a:t>imulated Matrix</a:t>
            </a:r>
          </a:p>
          <a:p>
            <a:pPr lvl="1"/>
            <a:r>
              <a:rPr lang="en-US" sz="2300" dirty="0" smtClean="0"/>
              <a:t>Information received from external “world” are fake or twisted</a:t>
            </a:r>
          </a:p>
          <a:p>
            <a:pPr lvl="1"/>
            <a:r>
              <a:rPr lang="en-US" sz="2300" dirty="0" smtClean="0"/>
              <a:t>Time and space manipulated; life simulated and repeated in perpetrators-controlled time loop with memory wipe</a:t>
            </a:r>
          </a:p>
          <a:p>
            <a:pPr lvl="1"/>
            <a:r>
              <a:rPr lang="en-US" sz="2300" dirty="0" smtClean="0"/>
              <a:t>Access to internet </a:t>
            </a:r>
            <a:r>
              <a:rPr lang="en-US" sz="2300" dirty="0"/>
              <a:t>and interaction </a:t>
            </a:r>
            <a:r>
              <a:rPr lang="en-US" sz="2300" dirty="0" smtClean="0"/>
              <a:t>with “real human” are greatly restricted and hijacked</a:t>
            </a:r>
          </a:p>
          <a:p>
            <a:endParaRPr lang="en-US" sz="2500" dirty="0" smtClean="0">
              <a:solidFill>
                <a:srgbClr val="C32D2E"/>
              </a:solidFill>
            </a:endParaRPr>
          </a:p>
          <a:p>
            <a:r>
              <a:rPr lang="en-US" sz="2500" dirty="0" smtClean="0">
                <a:solidFill>
                  <a:srgbClr val="C32D2E"/>
                </a:solidFill>
              </a:rPr>
              <a:t>Mind Control Programmed, Personality </a:t>
            </a:r>
            <a:r>
              <a:rPr lang="en-US" sz="2500" dirty="0">
                <a:solidFill>
                  <a:srgbClr val="C32D2E"/>
                </a:solidFill>
              </a:rPr>
              <a:t>S</a:t>
            </a:r>
            <a:r>
              <a:rPr lang="en-US" sz="2500" dirty="0" smtClean="0">
                <a:solidFill>
                  <a:srgbClr val="C32D2E"/>
                </a:solidFill>
              </a:rPr>
              <a:t>plit, Memory Changed, Consciousness “</a:t>
            </a:r>
            <a:r>
              <a:rPr lang="en-US" sz="2500" dirty="0">
                <a:solidFill>
                  <a:srgbClr val="C32D2E"/>
                </a:solidFill>
              </a:rPr>
              <a:t>A</a:t>
            </a:r>
            <a:r>
              <a:rPr lang="en-US" sz="2500" dirty="0" smtClean="0">
                <a:solidFill>
                  <a:srgbClr val="C32D2E"/>
                </a:solidFill>
              </a:rPr>
              <a:t>ugmented” </a:t>
            </a:r>
            <a:endParaRPr lang="en-US" sz="2500" dirty="0">
              <a:solidFill>
                <a:srgbClr val="C32D2E"/>
              </a:solidFill>
            </a:endParaRPr>
          </a:p>
          <a:p>
            <a:pPr lvl="1"/>
            <a:r>
              <a:rPr lang="en-US" sz="2300" dirty="0" smtClean="0">
                <a:solidFill>
                  <a:srgbClr val="000000"/>
                </a:solidFill>
              </a:rPr>
              <a:t>Virtual identity, virtual </a:t>
            </a:r>
            <a:r>
              <a:rPr lang="en-US" sz="2300" dirty="0">
                <a:solidFill>
                  <a:srgbClr val="000000"/>
                </a:solidFill>
              </a:rPr>
              <a:t>l</a:t>
            </a:r>
            <a:r>
              <a:rPr lang="en-US" sz="2300" dirty="0" smtClean="0">
                <a:solidFill>
                  <a:srgbClr val="000000"/>
                </a:solidFill>
              </a:rPr>
              <a:t>ife, Satanic </a:t>
            </a:r>
            <a:r>
              <a:rPr lang="en-US" sz="2300" dirty="0">
                <a:solidFill>
                  <a:srgbClr val="000000"/>
                </a:solidFill>
              </a:rPr>
              <a:t>m</a:t>
            </a:r>
            <a:r>
              <a:rPr lang="en-US" sz="2300" dirty="0" smtClean="0">
                <a:solidFill>
                  <a:srgbClr val="000000"/>
                </a:solidFill>
              </a:rPr>
              <a:t>ind </a:t>
            </a:r>
            <a:r>
              <a:rPr lang="en-US" sz="2300" dirty="0">
                <a:solidFill>
                  <a:srgbClr val="000000"/>
                </a:solidFill>
              </a:rPr>
              <a:t>c</a:t>
            </a:r>
            <a:r>
              <a:rPr lang="en-US" sz="2300" dirty="0" smtClean="0">
                <a:solidFill>
                  <a:srgbClr val="000000"/>
                </a:solidFill>
              </a:rPr>
              <a:t>ontrol programmed, alternative personalities, AI-manipulated </a:t>
            </a:r>
            <a:r>
              <a:rPr lang="en-US" sz="2300" dirty="0">
                <a:solidFill>
                  <a:srgbClr val="000000"/>
                </a:solidFill>
              </a:rPr>
              <a:t>c</a:t>
            </a:r>
            <a:r>
              <a:rPr lang="en-US" sz="2300" dirty="0" smtClean="0">
                <a:solidFill>
                  <a:srgbClr val="000000"/>
                </a:solidFill>
              </a:rPr>
              <a:t>onsciousness</a:t>
            </a:r>
            <a:endParaRPr lang="en-US" sz="2300" dirty="0">
              <a:solidFill>
                <a:srgbClr val="000000"/>
              </a:solidFill>
            </a:endParaRPr>
          </a:p>
          <a:p>
            <a:endParaRPr lang="en-US" sz="2500" dirty="0" smtClean="0">
              <a:solidFill>
                <a:srgbClr val="C32D2E"/>
              </a:solidFill>
            </a:endParaRPr>
          </a:p>
          <a:p>
            <a:r>
              <a:rPr lang="en-US" sz="2500" dirty="0" smtClean="0">
                <a:solidFill>
                  <a:srgbClr val="C32D2E"/>
                </a:solidFill>
              </a:rPr>
              <a:t>Fight for Restore Original Humanity, Reject Enslavement, and Keep Faith</a:t>
            </a:r>
          </a:p>
          <a:p>
            <a:pPr lvl="1"/>
            <a:r>
              <a:rPr lang="en-US" sz="2300" dirty="0" smtClean="0"/>
              <a:t>Refuse to be converted to cyborg; refuse to submit to body and consciousness enslavement</a:t>
            </a:r>
          </a:p>
          <a:p>
            <a:pPr lvl="1"/>
            <a:r>
              <a:rPr lang="en-US" sz="2300" dirty="0" smtClean="0"/>
              <a:t>Stand for my Christian faith; reject to sell my soul</a:t>
            </a:r>
          </a:p>
          <a:p>
            <a:pPr lvl="1"/>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3239829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I am Sharing </a:t>
            </a:r>
            <a:r>
              <a:rPr lang="en-US" sz="3600" dirty="0"/>
              <a:t>T</a:t>
            </a:r>
            <a:r>
              <a:rPr lang="en-US" sz="3600" dirty="0" smtClean="0"/>
              <a:t>his?</a:t>
            </a:r>
            <a:endParaRPr lang="en-US" sz="3600" dirty="0"/>
          </a:p>
        </p:txBody>
      </p:sp>
      <p:sp>
        <p:nvSpPr>
          <p:cNvPr id="3" name="Content Placeholder 2"/>
          <p:cNvSpPr>
            <a:spLocks noGrp="1"/>
          </p:cNvSpPr>
          <p:nvPr>
            <p:ph idx="1"/>
          </p:nvPr>
        </p:nvSpPr>
        <p:spPr/>
        <p:txBody>
          <a:bodyPr>
            <a:normAutofit fontScale="85000" lnSpcReduction="20000"/>
          </a:bodyPr>
          <a:lstStyle/>
          <a:p>
            <a:pPr lvl="1"/>
            <a:r>
              <a:rPr lang="en-US" sz="2700" dirty="0" smtClean="0"/>
              <a:t>As Testimony:</a:t>
            </a:r>
          </a:p>
          <a:p>
            <a:pPr marL="282575" lvl="1" indent="0">
              <a:buNone/>
            </a:pPr>
            <a:r>
              <a:rPr lang="en-US" sz="2700" dirty="0" smtClean="0">
                <a:solidFill>
                  <a:schemeClr val="accent3"/>
                </a:solidFill>
              </a:rPr>
              <a:t>“</a:t>
            </a:r>
            <a:r>
              <a:rPr lang="en-US" sz="2700" dirty="0">
                <a:solidFill>
                  <a:schemeClr val="accent3"/>
                </a:solidFill>
              </a:rPr>
              <a:t>Be </a:t>
            </a:r>
            <a:r>
              <a:rPr lang="en-US" sz="2700" dirty="0" smtClean="0">
                <a:solidFill>
                  <a:schemeClr val="accent3"/>
                </a:solidFill>
              </a:rPr>
              <a:t>sober</a:t>
            </a:r>
            <a:r>
              <a:rPr lang="en-US" sz="2700" dirty="0">
                <a:solidFill>
                  <a:schemeClr val="accent3"/>
                </a:solidFill>
              </a:rPr>
              <a:t>, be </a:t>
            </a:r>
            <a:r>
              <a:rPr lang="en-US" sz="2700" dirty="0" smtClean="0">
                <a:solidFill>
                  <a:schemeClr val="accent3"/>
                </a:solidFill>
              </a:rPr>
              <a:t>vigilant</a:t>
            </a:r>
            <a:r>
              <a:rPr lang="en-US" sz="2700" dirty="0">
                <a:solidFill>
                  <a:schemeClr val="accent3"/>
                </a:solidFill>
              </a:rPr>
              <a:t>; </a:t>
            </a:r>
            <a:r>
              <a:rPr lang="en-US" sz="2700" dirty="0" smtClean="0">
                <a:solidFill>
                  <a:schemeClr val="accent3"/>
                </a:solidFill>
              </a:rPr>
              <a:t>because </a:t>
            </a:r>
            <a:r>
              <a:rPr lang="en-US" sz="2700" dirty="0">
                <a:solidFill>
                  <a:schemeClr val="accent3"/>
                </a:solidFill>
              </a:rPr>
              <a:t>your adversary the devil walks about like a roaring lion, seeking whom he may devour. </a:t>
            </a:r>
            <a:r>
              <a:rPr lang="en-US" sz="2700" dirty="0" smtClean="0">
                <a:solidFill>
                  <a:schemeClr val="accent2">
                    <a:lumMod val="60000"/>
                    <a:lumOff val="40000"/>
                  </a:schemeClr>
                </a:solidFill>
              </a:rPr>
              <a:t>Resist </a:t>
            </a:r>
            <a:r>
              <a:rPr lang="en-US" sz="2700" dirty="0">
                <a:solidFill>
                  <a:schemeClr val="accent2">
                    <a:lumMod val="60000"/>
                    <a:lumOff val="40000"/>
                  </a:schemeClr>
                </a:solidFill>
              </a:rPr>
              <a:t>him, steadfast in the faith, knowing that the same sufferings are experienced by your brotherhood in the world.</a:t>
            </a:r>
            <a:r>
              <a:rPr lang="en-US" sz="2700" dirty="0">
                <a:solidFill>
                  <a:srgbClr val="FF0000"/>
                </a:solidFill>
              </a:rPr>
              <a:t>”</a:t>
            </a:r>
          </a:p>
          <a:p>
            <a:pPr marL="1711325" lvl="6" indent="0">
              <a:buNone/>
            </a:pPr>
            <a:r>
              <a:rPr lang="en-US" sz="2500" dirty="0">
                <a:solidFill>
                  <a:srgbClr val="FF0000"/>
                </a:solidFill>
              </a:rPr>
              <a:t>			</a:t>
            </a:r>
            <a:r>
              <a:rPr lang="en-US" sz="2500" dirty="0" smtClean="0">
                <a:solidFill>
                  <a:srgbClr val="C32D2E"/>
                </a:solidFill>
              </a:rPr>
              <a:t>1 Peter 5:8-9 </a:t>
            </a:r>
            <a:r>
              <a:rPr lang="en-US" sz="2500" dirty="0">
                <a:solidFill>
                  <a:srgbClr val="C32D2E"/>
                </a:solidFill>
              </a:rPr>
              <a:t>(NKJV</a:t>
            </a:r>
            <a:r>
              <a:rPr lang="en-US" sz="2500" dirty="0" smtClean="0">
                <a:solidFill>
                  <a:srgbClr val="C32D2E"/>
                </a:solidFill>
              </a:rPr>
              <a:t>)</a:t>
            </a:r>
            <a:endParaRPr lang="en-US" dirty="0" smtClean="0">
              <a:solidFill>
                <a:srgbClr val="C32D2E"/>
              </a:solidFill>
            </a:endParaRPr>
          </a:p>
          <a:p>
            <a:pPr lvl="1"/>
            <a:endParaRPr lang="en-US" dirty="0"/>
          </a:p>
          <a:p>
            <a:pPr lvl="1"/>
            <a:r>
              <a:rPr lang="en-US" sz="2700" dirty="0" smtClean="0"/>
              <a:t>As Praise to God:</a:t>
            </a:r>
            <a:endParaRPr lang="en-US" sz="2700" dirty="0" smtClean="0">
              <a:solidFill>
                <a:srgbClr val="FF0000"/>
              </a:solidFill>
            </a:endParaRPr>
          </a:p>
          <a:p>
            <a:pPr marL="282575" lvl="1" indent="0">
              <a:buNone/>
            </a:pPr>
            <a:r>
              <a:rPr lang="en-US" sz="2700" dirty="0" smtClean="0">
                <a:solidFill>
                  <a:srgbClr val="C32D2E"/>
                </a:solidFill>
              </a:rPr>
              <a:t>“</a:t>
            </a:r>
            <a:r>
              <a:rPr lang="en-US" sz="2700" dirty="0">
                <a:solidFill>
                  <a:srgbClr val="C32D2E"/>
                </a:solidFill>
              </a:rPr>
              <a:t>And the Lord said, ‘Simon, Simon! Indeed, Satan has asked for you, that he may sift you as wheat. But </a:t>
            </a:r>
            <a:r>
              <a:rPr lang="en-US" sz="2700" dirty="0">
                <a:solidFill>
                  <a:schemeClr val="accent2"/>
                </a:solidFill>
              </a:rPr>
              <a:t>I have prayed for you, that your faith should not fail</a:t>
            </a:r>
            <a:r>
              <a:rPr lang="en-US" sz="2700" dirty="0" smtClean="0">
                <a:solidFill>
                  <a:schemeClr val="accent2"/>
                </a:solidFill>
              </a:rPr>
              <a:t>; and when you have returned to Me, strengthen your brethren.</a:t>
            </a:r>
            <a:r>
              <a:rPr lang="en-US" sz="2700" dirty="0" smtClean="0">
                <a:solidFill>
                  <a:srgbClr val="FF0000"/>
                </a:solidFill>
              </a:rPr>
              <a:t>’</a:t>
            </a:r>
            <a:r>
              <a:rPr lang="en-US" sz="2700" dirty="0">
                <a:solidFill>
                  <a:srgbClr val="FF0000"/>
                </a:solidFill>
              </a:rPr>
              <a:t>”</a:t>
            </a:r>
          </a:p>
          <a:p>
            <a:pPr marL="1711325" lvl="6" indent="0">
              <a:buNone/>
            </a:pPr>
            <a:r>
              <a:rPr lang="en-US" sz="2500" dirty="0">
                <a:solidFill>
                  <a:srgbClr val="FF0000"/>
                </a:solidFill>
              </a:rPr>
              <a:t>			</a:t>
            </a:r>
            <a:r>
              <a:rPr lang="en-US" sz="2500" dirty="0" smtClean="0">
                <a:solidFill>
                  <a:schemeClr val="accent3"/>
                </a:solidFill>
              </a:rPr>
              <a:t>Luke </a:t>
            </a:r>
            <a:r>
              <a:rPr lang="en-US" sz="2500" dirty="0">
                <a:solidFill>
                  <a:schemeClr val="accent3"/>
                </a:solidFill>
              </a:rPr>
              <a:t>22:</a:t>
            </a:r>
            <a:r>
              <a:rPr lang="en-US" sz="2500" dirty="0" smtClean="0">
                <a:solidFill>
                  <a:schemeClr val="accent3"/>
                </a:solidFill>
              </a:rPr>
              <a:t>31-32 </a:t>
            </a:r>
            <a:r>
              <a:rPr lang="en-US" sz="2500" dirty="0">
                <a:solidFill>
                  <a:schemeClr val="accent3"/>
                </a:solidFill>
              </a:rPr>
              <a:t>(NKJV)</a:t>
            </a:r>
          </a:p>
          <a:p>
            <a:endParaRPr lang="en-US" sz="2500" dirty="0" smtClean="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11533312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Did They Do These?</a:t>
            </a:r>
            <a:endParaRPr lang="en-US" sz="3600" dirty="0"/>
          </a:p>
        </p:txBody>
      </p:sp>
      <p:sp>
        <p:nvSpPr>
          <p:cNvPr id="3" name="Content Placeholder 2"/>
          <p:cNvSpPr>
            <a:spLocks noGrp="1"/>
          </p:cNvSpPr>
          <p:nvPr>
            <p:ph idx="1"/>
          </p:nvPr>
        </p:nvSpPr>
        <p:spPr/>
        <p:txBody>
          <a:bodyPr>
            <a:normAutofit/>
          </a:bodyPr>
          <a:lstStyle/>
          <a:p>
            <a:r>
              <a:rPr lang="en-US" sz="2500" dirty="0" smtClean="0"/>
              <a:t>Refer to my previous web meeting notes. Some slides are attached in the last few slides here.</a:t>
            </a:r>
          </a:p>
          <a:p>
            <a:pPr lvl="1"/>
            <a:r>
              <a:rPr lang="en-US" sz="2300" dirty="0" smtClean="0"/>
              <a:t>Satanic mind control programming, split/alternative personalities</a:t>
            </a:r>
          </a:p>
          <a:p>
            <a:pPr lvl="1"/>
            <a:r>
              <a:rPr lang="en-US" sz="2300" dirty="0" smtClean="0"/>
              <a:t>Sentient World Simulation</a:t>
            </a:r>
          </a:p>
          <a:p>
            <a:pPr lvl="1"/>
            <a:r>
              <a:rPr lang="en-US" sz="2300" dirty="0" smtClean="0"/>
              <a:t>Reality manipulation, Multiple realities, multiple timelines</a:t>
            </a:r>
          </a:p>
          <a:p>
            <a:pPr lvl="1"/>
            <a:r>
              <a:rPr lang="en-US" sz="2300" dirty="0" smtClean="0"/>
              <a:t>Time manipulation, time travel; time loop</a:t>
            </a:r>
          </a:p>
          <a:p>
            <a:pPr lvl="1"/>
            <a:r>
              <a:rPr lang="en-US" sz="2300" dirty="0" smtClean="0"/>
              <a:t>Consciousness extraction and trafficking</a:t>
            </a:r>
          </a:p>
          <a:p>
            <a:pPr lvl="1"/>
            <a:r>
              <a:rPr lang="en-US" sz="2300" dirty="0" smtClean="0"/>
              <a:t>Digital immortality; forced and manipulated “</a:t>
            </a:r>
            <a:r>
              <a:rPr lang="en-US" sz="2300" dirty="0"/>
              <a:t>reincarnation</a:t>
            </a:r>
            <a:r>
              <a:rPr lang="en-US" sz="2300" dirty="0" smtClean="0"/>
              <a:t>”, </a:t>
            </a:r>
            <a:r>
              <a:rPr lang="en-US" sz="2300" dirty="0"/>
              <a:t>trade of soul </a:t>
            </a:r>
          </a:p>
          <a:p>
            <a:pPr lvl="1"/>
            <a:endParaRPr lang="en-US" sz="2300" dirty="0" smtClean="0"/>
          </a:p>
          <a:p>
            <a:endParaRPr lang="en-US" sz="2300" dirty="0" smtClean="0"/>
          </a:p>
          <a:p>
            <a:endParaRPr lang="en-US" sz="2500" dirty="0" smtClean="0"/>
          </a:p>
          <a:p>
            <a:pPr marL="282575" lvl="1" indent="0">
              <a:buNone/>
            </a:pPr>
            <a:endParaRPr lang="en-US" dirty="0" smtClean="0"/>
          </a:p>
          <a:p>
            <a:pPr marL="282575" lvl="1" indent="0">
              <a:buNone/>
            </a:pPr>
            <a:endParaRPr lang="en-US" dirty="0" smtClean="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a:t>
            </a:r>
          </a:p>
          <a:p>
            <a:r>
              <a:rPr lang="en-US" dirty="0" smtClean="0"/>
              <a:t>All Rights Reserved</a:t>
            </a:r>
            <a:endParaRPr lang="en-US" dirty="0"/>
          </a:p>
        </p:txBody>
      </p:sp>
    </p:spTree>
    <p:extLst>
      <p:ext uri="{BB962C8B-B14F-4D97-AF65-F5344CB8AC3E}">
        <p14:creationId xmlns:p14="http://schemas.microsoft.com/office/powerpoint/2010/main" val="36590800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They Do These to Us?</a:t>
            </a:r>
            <a:endParaRPr lang="en-US" sz="3600" dirty="0"/>
          </a:p>
        </p:txBody>
      </p:sp>
      <p:sp>
        <p:nvSpPr>
          <p:cNvPr id="3" name="Content Placeholder 2"/>
          <p:cNvSpPr>
            <a:spLocks noGrp="1"/>
          </p:cNvSpPr>
          <p:nvPr>
            <p:ph idx="1"/>
          </p:nvPr>
        </p:nvSpPr>
        <p:spPr/>
        <p:txBody>
          <a:bodyPr>
            <a:normAutofit fontScale="92500" lnSpcReduction="20000"/>
          </a:bodyPr>
          <a:lstStyle/>
          <a:p>
            <a:r>
              <a:rPr lang="en-US" sz="2500" dirty="0" smtClean="0"/>
              <a:t>Sentient world simulation, multiple timelines, and time loop are </a:t>
            </a:r>
            <a:r>
              <a:rPr lang="en-US" sz="2500" dirty="0" smtClean="0">
                <a:solidFill>
                  <a:schemeClr val="accent2"/>
                </a:solidFill>
              </a:rPr>
              <a:t>Satan’s ways of rebelling against God</a:t>
            </a:r>
            <a:r>
              <a:rPr lang="en-US" sz="2500" dirty="0" smtClean="0"/>
              <a:t>, in order to test and change the “End Time” scenario, and </a:t>
            </a:r>
            <a:r>
              <a:rPr lang="en-US" sz="2500" dirty="0" smtClean="0">
                <a:solidFill>
                  <a:srgbClr val="FEB80A"/>
                </a:solidFill>
              </a:rPr>
              <a:t>try to escape God’s final judgment and persecution</a:t>
            </a:r>
            <a:r>
              <a:rPr lang="en-US" sz="2500" dirty="0" smtClean="0"/>
              <a:t>.   </a:t>
            </a:r>
          </a:p>
          <a:p>
            <a:endParaRPr lang="en-US" sz="2500" dirty="0" smtClean="0"/>
          </a:p>
          <a:p>
            <a:r>
              <a:rPr lang="en-US" sz="2500" dirty="0" smtClean="0"/>
              <a:t>AI </a:t>
            </a:r>
            <a:r>
              <a:rPr lang="en-US" sz="2500" dirty="0"/>
              <a:t>manipulation, </a:t>
            </a:r>
            <a:r>
              <a:rPr lang="en-US" sz="2500" dirty="0" smtClean="0"/>
              <a:t>augmented consciousness, and </a:t>
            </a:r>
            <a:r>
              <a:rPr lang="en-US" sz="2500" dirty="0"/>
              <a:t>Satanic mind control programming are </a:t>
            </a:r>
            <a:r>
              <a:rPr lang="en-US" sz="2500" dirty="0" smtClean="0">
                <a:solidFill>
                  <a:srgbClr val="FEB80A"/>
                </a:solidFill>
              </a:rPr>
              <a:t>Satan’s delusion, deception and ultimate control of human beings</a:t>
            </a:r>
            <a:r>
              <a:rPr lang="en-US" sz="2500" dirty="0" smtClean="0">
                <a:solidFill>
                  <a:srgbClr val="FFFF00"/>
                </a:solidFill>
              </a:rPr>
              <a:t> </a:t>
            </a:r>
            <a:r>
              <a:rPr lang="en-US" sz="2500" dirty="0" smtClean="0"/>
              <a:t>so God’s children can not hear nor see the true God, and be enslaved by Satan.</a:t>
            </a:r>
          </a:p>
          <a:p>
            <a:endParaRPr lang="en-US" sz="2500" dirty="0" smtClean="0"/>
          </a:p>
          <a:p>
            <a:r>
              <a:rPr lang="en-US" sz="2500" dirty="0" smtClean="0"/>
              <a:t>Cyborg</a:t>
            </a:r>
            <a:r>
              <a:rPr lang="en-US" sz="2500" dirty="0" smtClean="0">
                <a:solidFill>
                  <a:srgbClr val="000000"/>
                </a:solidFill>
              </a:rPr>
              <a:t>, </a:t>
            </a:r>
            <a:r>
              <a:rPr lang="en-US" sz="2500" dirty="0">
                <a:solidFill>
                  <a:srgbClr val="000000"/>
                </a:solidFill>
              </a:rPr>
              <a:t>Consciousness Extraction and </a:t>
            </a:r>
            <a:r>
              <a:rPr lang="en-US" sz="2500" dirty="0" smtClean="0">
                <a:solidFill>
                  <a:srgbClr val="000000"/>
                </a:solidFill>
              </a:rPr>
              <a:t>Trafficking (trade of soul) </a:t>
            </a:r>
            <a:r>
              <a:rPr lang="en-US" sz="2500" dirty="0" smtClean="0"/>
              <a:t>are </a:t>
            </a:r>
            <a:r>
              <a:rPr lang="en-US" sz="2500" dirty="0" smtClean="0">
                <a:solidFill>
                  <a:schemeClr val="accent2"/>
                </a:solidFill>
              </a:rPr>
              <a:t>Satan’s ways to destroy, steal, and kill of humanity and defile God’s children</a:t>
            </a:r>
            <a:r>
              <a:rPr lang="en-US" sz="2500" dirty="0" smtClean="0"/>
              <a:t>.</a:t>
            </a:r>
          </a:p>
          <a:p>
            <a:pPr marL="282575" lvl="1" indent="0">
              <a:buNone/>
            </a:pPr>
            <a:endParaRPr lang="en-US" dirty="0" smtClean="0"/>
          </a:p>
          <a:p>
            <a:pPr marL="282575" lvl="1" indent="0">
              <a:buNone/>
            </a:pPr>
            <a:endParaRPr lang="en-US" dirty="0" smtClean="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42931292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Why Perpetrators Want You to “</a:t>
            </a:r>
            <a:r>
              <a:rPr lang="en-US" sz="3600" i="1" dirty="0" smtClean="0"/>
              <a:t>Know”</a:t>
            </a:r>
            <a:r>
              <a:rPr lang="en-US" sz="3600" dirty="0" smtClean="0"/>
              <a:t> These?</a:t>
            </a:r>
            <a:endParaRPr lang="en-US" sz="3600" dirty="0"/>
          </a:p>
        </p:txBody>
      </p:sp>
      <p:sp>
        <p:nvSpPr>
          <p:cNvPr id="3" name="Content Placeholder 2"/>
          <p:cNvSpPr>
            <a:spLocks noGrp="1"/>
          </p:cNvSpPr>
          <p:nvPr>
            <p:ph idx="1"/>
          </p:nvPr>
        </p:nvSpPr>
        <p:spPr/>
        <p:txBody>
          <a:bodyPr>
            <a:normAutofit fontScale="85000" lnSpcReduction="20000"/>
          </a:bodyPr>
          <a:lstStyle/>
          <a:p>
            <a:r>
              <a:rPr lang="en-US" sz="2500" dirty="0" smtClean="0">
                <a:solidFill>
                  <a:schemeClr val="accent3"/>
                </a:solidFill>
              </a:rPr>
              <a:t>To Continue and Improve Their Simulation</a:t>
            </a:r>
          </a:p>
          <a:p>
            <a:pPr lvl="1"/>
            <a:r>
              <a:rPr lang="en-US" dirty="0" smtClean="0"/>
              <a:t>The Simulators (who run simulation on me and many others) </a:t>
            </a:r>
            <a:r>
              <a:rPr lang="en-US" dirty="0" smtClean="0">
                <a:solidFill>
                  <a:srgbClr val="FEB80A"/>
                </a:solidFill>
              </a:rPr>
              <a:t>want our participation </a:t>
            </a:r>
            <a:r>
              <a:rPr lang="en-US" dirty="0" smtClean="0"/>
              <a:t>(or reaction , contribution, counter measure, etc. ) to </a:t>
            </a:r>
            <a:r>
              <a:rPr lang="en-US" dirty="0" smtClean="0">
                <a:solidFill>
                  <a:srgbClr val="FEB80A"/>
                </a:solidFill>
              </a:rPr>
              <a:t>feed into their simulation programs’ feedback loops</a:t>
            </a:r>
            <a:r>
              <a:rPr lang="en-US" dirty="0" smtClean="0"/>
              <a:t>, so the AI programs </a:t>
            </a:r>
            <a:r>
              <a:rPr lang="en-US" dirty="0" smtClean="0">
                <a:solidFill>
                  <a:srgbClr val="000000"/>
                </a:solidFill>
              </a:rPr>
              <a:t>can learn and continue </a:t>
            </a:r>
            <a:r>
              <a:rPr lang="en-US" dirty="0" smtClean="0">
                <a:solidFill>
                  <a:srgbClr val="FEB80A"/>
                </a:solidFill>
              </a:rPr>
              <a:t>improving their next attacks</a:t>
            </a:r>
            <a:r>
              <a:rPr lang="en-US" dirty="0" smtClean="0"/>
              <a:t>.</a:t>
            </a:r>
            <a:endParaRPr lang="en-US" dirty="0"/>
          </a:p>
          <a:p>
            <a:endParaRPr lang="en-US" sz="2500" dirty="0" smtClean="0">
              <a:solidFill>
                <a:srgbClr val="C32D2E"/>
              </a:solidFill>
            </a:endParaRPr>
          </a:p>
          <a:p>
            <a:r>
              <a:rPr lang="en-US" sz="2500" dirty="0" smtClean="0">
                <a:solidFill>
                  <a:srgbClr val="C32D2E"/>
                </a:solidFill>
              </a:rPr>
              <a:t>To Accuse You So You Have No Excuse </a:t>
            </a:r>
          </a:p>
          <a:p>
            <a:pPr lvl="1"/>
            <a:r>
              <a:rPr lang="en-US" dirty="0" smtClean="0"/>
              <a:t>The spiritual world respects free will</a:t>
            </a:r>
            <a:r>
              <a:rPr lang="en-US" dirty="0" smtClean="0">
                <a:solidFill>
                  <a:schemeClr val="accent2"/>
                </a:solidFill>
              </a:rPr>
              <a:t>. If you do not say No</a:t>
            </a:r>
            <a:r>
              <a:rPr lang="en-US" dirty="0" smtClean="0"/>
              <a:t> to them, </a:t>
            </a:r>
            <a:r>
              <a:rPr lang="en-US" dirty="0" smtClean="0">
                <a:solidFill>
                  <a:srgbClr val="FEB80A"/>
                </a:solidFill>
              </a:rPr>
              <a:t>they take it as your agreement</a:t>
            </a:r>
            <a:r>
              <a:rPr lang="en-US" dirty="0" smtClean="0"/>
              <a:t> for what they do to you.</a:t>
            </a:r>
          </a:p>
          <a:p>
            <a:pPr lvl="0"/>
            <a:endParaRPr lang="en-US" sz="2500" dirty="0" smtClean="0">
              <a:solidFill>
                <a:srgbClr val="C32D2E"/>
              </a:solidFill>
            </a:endParaRPr>
          </a:p>
          <a:p>
            <a:pPr lvl="0"/>
            <a:r>
              <a:rPr lang="en-US" sz="2500" dirty="0" smtClean="0">
                <a:solidFill>
                  <a:srgbClr val="C32D2E"/>
                </a:solidFill>
              </a:rPr>
              <a:t>We Still Do </a:t>
            </a:r>
            <a:r>
              <a:rPr lang="en-US" sz="2500" dirty="0">
                <a:solidFill>
                  <a:srgbClr val="C32D2E"/>
                </a:solidFill>
              </a:rPr>
              <a:t>N</a:t>
            </a:r>
            <a:r>
              <a:rPr lang="en-US" sz="2500" dirty="0" smtClean="0">
                <a:solidFill>
                  <a:srgbClr val="C32D2E"/>
                </a:solidFill>
              </a:rPr>
              <a:t>ot Know </a:t>
            </a:r>
            <a:r>
              <a:rPr lang="en-US" sz="2500" dirty="0">
                <a:solidFill>
                  <a:srgbClr val="C32D2E"/>
                </a:solidFill>
              </a:rPr>
              <a:t>T</a:t>
            </a:r>
            <a:r>
              <a:rPr lang="en-US" sz="2500" dirty="0" smtClean="0">
                <a:solidFill>
                  <a:srgbClr val="C32D2E"/>
                </a:solidFill>
              </a:rPr>
              <a:t>heir Entire Plot Nor Their Resources Yet …</a:t>
            </a:r>
            <a:endParaRPr lang="en-US" sz="2500" dirty="0">
              <a:solidFill>
                <a:srgbClr val="C32D2E"/>
              </a:solidFill>
            </a:endParaRPr>
          </a:p>
          <a:p>
            <a:pPr marL="282575" lvl="1" indent="0">
              <a:buNone/>
            </a:pPr>
            <a:endParaRPr lang="en-US" dirty="0" smtClean="0"/>
          </a:p>
          <a:p>
            <a:pPr marL="282575" lvl="1" indent="0">
              <a:buNone/>
            </a:pPr>
            <a:endParaRPr lang="en-US" dirty="0" smtClean="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10251657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fontScale="90000"/>
          </a:bodyPr>
          <a:lstStyle/>
          <a:p>
            <a:r>
              <a:rPr lang="en-US" sz="3600" dirty="0" smtClean="0"/>
              <a:t>How does the Bible Teach </a:t>
            </a:r>
            <a:r>
              <a:rPr lang="en-US" sz="3600" dirty="0"/>
              <a:t>u</a:t>
            </a:r>
            <a:r>
              <a:rPr lang="en-US" sz="3600" dirty="0" smtClean="0"/>
              <a:t>s about These?</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500" dirty="0"/>
              <a:t>About Simulation, Timeline manipulation, and time loop:</a:t>
            </a:r>
            <a:r>
              <a:rPr lang="en-US" sz="2300" dirty="0" smtClean="0"/>
              <a:t>	</a:t>
            </a:r>
          </a:p>
          <a:p>
            <a:pPr marL="282575" lvl="1" indent="0">
              <a:buNone/>
            </a:pPr>
            <a:r>
              <a:rPr lang="en-US" sz="2300" dirty="0" smtClean="0">
                <a:solidFill>
                  <a:schemeClr val="accent3"/>
                </a:solidFill>
              </a:rPr>
              <a:t>“’</a:t>
            </a:r>
            <a:r>
              <a:rPr lang="en-US" sz="2300" b="1" i="1" u="sng" dirty="0" smtClean="0">
                <a:solidFill>
                  <a:schemeClr val="accent2"/>
                </a:solidFill>
              </a:rPr>
              <a:t>Take heed that no one deceives you</a:t>
            </a:r>
            <a:r>
              <a:rPr lang="en-US" sz="2300" dirty="0" smtClean="0">
                <a:solidFill>
                  <a:schemeClr val="accent3"/>
                </a:solidFill>
              </a:rPr>
              <a:t>… And you will hear of wars and rumors of wars. </a:t>
            </a:r>
            <a:r>
              <a:rPr lang="en-US" sz="2300" b="1" i="1" u="sng" dirty="0" smtClean="0">
                <a:solidFill>
                  <a:schemeClr val="accent2"/>
                </a:solidFill>
              </a:rPr>
              <a:t>See that you are not troubled</a:t>
            </a:r>
            <a:r>
              <a:rPr lang="en-US" sz="2300" dirty="0" smtClean="0">
                <a:solidFill>
                  <a:schemeClr val="accent3"/>
                </a:solidFill>
              </a:rPr>
              <a:t>; for all these things must come to pass, but </a:t>
            </a:r>
            <a:r>
              <a:rPr lang="en-US" sz="2300" b="1" i="1" u="sng" dirty="0" smtClean="0">
                <a:solidFill>
                  <a:schemeClr val="accent2"/>
                </a:solidFill>
              </a:rPr>
              <a:t>the end is not yet</a:t>
            </a:r>
            <a:r>
              <a:rPr lang="en-US" sz="2300" dirty="0" smtClean="0">
                <a:solidFill>
                  <a:srgbClr val="C32D2E"/>
                </a:solidFill>
              </a:rPr>
              <a:t>.’”</a:t>
            </a:r>
          </a:p>
          <a:p>
            <a:pPr marL="0" lvl="6" indent="0">
              <a:spcBef>
                <a:spcPts val="2000"/>
              </a:spcBef>
              <a:buNone/>
            </a:pPr>
            <a:r>
              <a:rPr lang="en-US" dirty="0" smtClean="0">
                <a:solidFill>
                  <a:srgbClr val="FF0000"/>
                </a:solidFill>
              </a:rPr>
              <a:t>					</a:t>
            </a:r>
            <a:r>
              <a:rPr lang="en-US" dirty="0" smtClean="0">
                <a:solidFill>
                  <a:srgbClr val="C32D2E"/>
                </a:solidFill>
              </a:rPr>
              <a:t>Matthew 24:4,6 </a:t>
            </a:r>
            <a:r>
              <a:rPr lang="en-US" dirty="0">
                <a:solidFill>
                  <a:srgbClr val="C32D2E"/>
                </a:solidFill>
              </a:rPr>
              <a:t>(NKJV</a:t>
            </a:r>
            <a:r>
              <a:rPr lang="en-US" dirty="0" smtClean="0">
                <a:solidFill>
                  <a:srgbClr val="C32D2E"/>
                </a:solidFill>
              </a:rPr>
              <a:t>)</a:t>
            </a:r>
          </a:p>
          <a:p>
            <a:r>
              <a:rPr lang="en-US" sz="2500" dirty="0" smtClean="0"/>
              <a:t>Take heed that no one deceives you –</a:t>
            </a:r>
            <a:r>
              <a:rPr lang="en-US" sz="2500" dirty="0"/>
              <a:t> </a:t>
            </a:r>
            <a:r>
              <a:rPr lang="en-US" sz="2500" dirty="0" smtClean="0"/>
              <a:t>do not react to deceptions and temptation, strive </a:t>
            </a:r>
            <a:r>
              <a:rPr lang="en-US" sz="2500" dirty="0"/>
              <a:t>to </a:t>
            </a:r>
            <a:r>
              <a:rPr lang="en-US" sz="2500" dirty="0" smtClean="0"/>
              <a:t>consistently follow God’s commandments, </a:t>
            </a:r>
            <a:r>
              <a:rPr lang="en-US" sz="2500" dirty="0"/>
              <a:t>knowing that God is the only truth</a:t>
            </a:r>
            <a:r>
              <a:rPr lang="en-US" sz="2500" dirty="0" smtClean="0"/>
              <a:t>.</a:t>
            </a:r>
          </a:p>
          <a:p>
            <a:endParaRPr lang="en-US" sz="2500" dirty="0" smtClean="0"/>
          </a:p>
          <a:p>
            <a:r>
              <a:rPr lang="en-US" sz="2500" dirty="0" smtClean="0"/>
              <a:t>Do not be troubled – do not engage with stimulation and reaction, </a:t>
            </a:r>
            <a:r>
              <a:rPr lang="en-US" sz="2500" dirty="0"/>
              <a:t>do not lose </a:t>
            </a:r>
            <a:r>
              <a:rPr lang="en-US" sz="2500" dirty="0" smtClean="0"/>
              <a:t>faith.</a:t>
            </a:r>
            <a:endParaRPr lang="en-US" sz="2400" dirty="0"/>
          </a:p>
          <a:p>
            <a:endParaRPr lang="en-US" sz="2500" dirty="0" smtClean="0"/>
          </a:p>
          <a:p>
            <a:r>
              <a:rPr lang="en-US" sz="2500" dirty="0" smtClean="0"/>
              <a:t>The end is not yet – be still, knowing God is in control. </a:t>
            </a:r>
            <a:endParaRPr lang="en-US" dirty="0" smtClean="0"/>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37111698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sz="3600" dirty="0" smtClean="0"/>
              <a:t>How does the Bible Teach </a:t>
            </a:r>
            <a:r>
              <a:rPr lang="en-US" sz="3600" dirty="0"/>
              <a:t>u</a:t>
            </a:r>
            <a:r>
              <a:rPr lang="en-US" sz="3600" dirty="0" smtClean="0"/>
              <a:t>s about These?</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500" dirty="0" smtClean="0"/>
              <a:t>About Virtual Reality, Augmented Reality, etc.:</a:t>
            </a:r>
            <a:r>
              <a:rPr lang="en-US" sz="2300" dirty="0" smtClean="0"/>
              <a:t>	</a:t>
            </a:r>
          </a:p>
          <a:p>
            <a:pPr marL="295275" lvl="1" indent="0">
              <a:buNone/>
            </a:pPr>
            <a:r>
              <a:rPr lang="en-US" sz="2200" dirty="0" smtClean="0">
                <a:solidFill>
                  <a:srgbClr val="C32D2E"/>
                </a:solidFill>
              </a:rPr>
              <a:t>“</a:t>
            </a:r>
            <a:r>
              <a:rPr lang="en-US" sz="2200" dirty="0">
                <a:solidFill>
                  <a:srgbClr val="C32D2E"/>
                </a:solidFill>
              </a:rPr>
              <a:t>The coming of lawless one is according to </a:t>
            </a:r>
            <a:r>
              <a:rPr lang="en-US" sz="2200" b="1" i="1" u="sng" dirty="0">
                <a:solidFill>
                  <a:schemeClr val="accent2"/>
                </a:solidFill>
              </a:rPr>
              <a:t>the working of Satan, with all power, signs, and lying wonders, and with all unrighteous deception</a:t>
            </a:r>
            <a:r>
              <a:rPr lang="en-US" sz="2200" dirty="0">
                <a:solidFill>
                  <a:srgbClr val="C32D2E"/>
                </a:solidFill>
              </a:rPr>
              <a:t> among those who perish, because they did not receive the love of truth, that they might be saved</a:t>
            </a:r>
            <a:r>
              <a:rPr lang="en-US" sz="2200" dirty="0" smtClean="0">
                <a:solidFill>
                  <a:srgbClr val="C32D2E"/>
                </a:solidFill>
              </a:rPr>
              <a:t>.’</a:t>
            </a:r>
            <a:r>
              <a:rPr lang="en-US" sz="2200" dirty="0">
                <a:solidFill>
                  <a:srgbClr val="C32D2E"/>
                </a:solidFill>
              </a:rPr>
              <a:t>”</a:t>
            </a:r>
          </a:p>
          <a:p>
            <a:pPr marL="1711325" lvl="6" indent="0">
              <a:buNone/>
            </a:pPr>
            <a:r>
              <a:rPr lang="en-US" sz="2200" dirty="0">
                <a:solidFill>
                  <a:srgbClr val="C32D2E"/>
                </a:solidFill>
              </a:rPr>
              <a:t>				2 Thessalonian 2:9-12 (NKJV)</a:t>
            </a:r>
          </a:p>
          <a:p>
            <a:pPr marL="282575" lvl="1" indent="0">
              <a:buNone/>
            </a:pPr>
            <a:endParaRPr lang="en-US" sz="2200" dirty="0" smtClean="0">
              <a:solidFill>
                <a:srgbClr val="FF0000"/>
              </a:solidFill>
            </a:endParaRPr>
          </a:p>
          <a:p>
            <a:pPr marL="282575" lvl="1" indent="0">
              <a:buNone/>
            </a:pPr>
            <a:r>
              <a:rPr lang="en-US" sz="2200" dirty="0" smtClean="0">
                <a:solidFill>
                  <a:schemeClr val="accent3"/>
                </a:solidFill>
              </a:rPr>
              <a:t>“For here we have </a:t>
            </a:r>
            <a:r>
              <a:rPr lang="en-US" sz="2200" b="1" i="1" u="sng" dirty="0" smtClean="0">
                <a:solidFill>
                  <a:schemeClr val="accent2"/>
                </a:solidFill>
              </a:rPr>
              <a:t>no continuing city</a:t>
            </a:r>
            <a:r>
              <a:rPr lang="en-US" sz="2200" dirty="0" smtClean="0">
                <a:solidFill>
                  <a:srgbClr val="C32D2E"/>
                </a:solidFill>
              </a:rPr>
              <a:t>, but we </a:t>
            </a:r>
            <a:r>
              <a:rPr lang="en-US" sz="2200" b="1" i="1" u="sng" dirty="0" smtClean="0">
                <a:solidFill>
                  <a:srgbClr val="FEB80A"/>
                </a:solidFill>
              </a:rPr>
              <a:t>seek the one to come</a:t>
            </a:r>
            <a:r>
              <a:rPr lang="en-US" sz="2200" dirty="0" smtClean="0">
                <a:solidFill>
                  <a:srgbClr val="C32D2E"/>
                </a:solidFill>
              </a:rPr>
              <a:t>.”</a:t>
            </a:r>
          </a:p>
          <a:p>
            <a:pPr marL="0" lvl="6" indent="0">
              <a:spcBef>
                <a:spcPts val="2000"/>
              </a:spcBef>
              <a:buNone/>
            </a:pPr>
            <a:r>
              <a:rPr lang="en-US" sz="2200" dirty="0" smtClean="0">
                <a:solidFill>
                  <a:srgbClr val="C32D2E"/>
                </a:solidFill>
              </a:rPr>
              <a:t>					Hebrew 13:14 </a:t>
            </a:r>
            <a:r>
              <a:rPr lang="en-US" sz="2200" dirty="0">
                <a:solidFill>
                  <a:srgbClr val="C32D2E"/>
                </a:solidFill>
              </a:rPr>
              <a:t>(NKJV</a:t>
            </a:r>
            <a:r>
              <a:rPr lang="en-US" sz="2200" dirty="0" smtClean="0">
                <a:solidFill>
                  <a:srgbClr val="C32D2E"/>
                </a:solidFill>
              </a:rPr>
              <a:t>)</a:t>
            </a:r>
          </a:p>
          <a:p>
            <a:pPr marL="285750" lvl="6" indent="-285750">
              <a:spcBef>
                <a:spcPts val="2000"/>
              </a:spcBef>
            </a:pPr>
            <a:r>
              <a:rPr lang="en-US" sz="2200" dirty="0" smtClean="0">
                <a:solidFill>
                  <a:srgbClr val="000000"/>
                </a:solidFill>
              </a:rPr>
              <a:t>The working of Satan with lying wonders; Have no continuing city – </a:t>
            </a:r>
            <a:r>
              <a:rPr lang="en-US" sz="2200" dirty="0">
                <a:solidFill>
                  <a:srgbClr val="000000"/>
                </a:solidFill>
              </a:rPr>
              <a:t>Know that the </a:t>
            </a:r>
            <a:r>
              <a:rPr lang="en-US" sz="2200" dirty="0" smtClean="0">
                <a:solidFill>
                  <a:srgbClr val="000000"/>
                </a:solidFill>
              </a:rPr>
              <a:t>“material” world, whether it is physical or virtual, </a:t>
            </a:r>
            <a:r>
              <a:rPr lang="en-US" sz="2200" dirty="0">
                <a:solidFill>
                  <a:srgbClr val="000000"/>
                </a:solidFill>
              </a:rPr>
              <a:t>is not </a:t>
            </a:r>
            <a:r>
              <a:rPr lang="en-US" sz="2200" dirty="0" smtClean="0">
                <a:solidFill>
                  <a:srgbClr val="000000"/>
                </a:solidFill>
              </a:rPr>
              <a:t>the truth, </a:t>
            </a:r>
            <a:r>
              <a:rPr lang="en-US" sz="2200" dirty="0">
                <a:solidFill>
                  <a:srgbClr val="000000"/>
                </a:solidFill>
              </a:rPr>
              <a:t>and </a:t>
            </a:r>
            <a:r>
              <a:rPr lang="en-US" sz="2200" dirty="0" smtClean="0">
                <a:solidFill>
                  <a:srgbClr val="000000"/>
                </a:solidFill>
              </a:rPr>
              <a:t>will </a:t>
            </a:r>
            <a:r>
              <a:rPr lang="en-US" sz="2200" dirty="0">
                <a:solidFill>
                  <a:srgbClr val="000000"/>
                </a:solidFill>
              </a:rPr>
              <a:t>fade </a:t>
            </a:r>
            <a:r>
              <a:rPr lang="en-US" sz="2200" dirty="0" smtClean="0">
                <a:solidFill>
                  <a:srgbClr val="000000"/>
                </a:solidFill>
              </a:rPr>
              <a:t>away. We are </a:t>
            </a:r>
            <a:r>
              <a:rPr lang="en-US" sz="2200" dirty="0" smtClean="0">
                <a:solidFill>
                  <a:srgbClr val="000000"/>
                </a:solidFill>
              </a:rPr>
              <a:t>sojourners </a:t>
            </a:r>
            <a:r>
              <a:rPr lang="en-US" sz="2200" dirty="0" smtClean="0">
                <a:solidFill>
                  <a:srgbClr val="000000"/>
                </a:solidFill>
              </a:rPr>
              <a:t>of </a:t>
            </a:r>
            <a:r>
              <a:rPr lang="en-US" sz="2200" dirty="0" smtClean="0">
                <a:solidFill>
                  <a:srgbClr val="000000"/>
                </a:solidFill>
              </a:rPr>
              <a:t>the current life and world. Do not pursue in the worldly lusts as all will perish.</a:t>
            </a:r>
          </a:p>
          <a:p>
            <a:pPr marL="282575" lvl="6" indent="-282575">
              <a:spcBef>
                <a:spcPts val="2000"/>
              </a:spcBef>
            </a:pPr>
            <a:r>
              <a:rPr lang="en-US" sz="2200" dirty="0" smtClean="0">
                <a:solidFill>
                  <a:srgbClr val="000000"/>
                </a:solidFill>
              </a:rPr>
              <a:t>Seek the one (city) to come – Know that one city to come is the New Jerusalem for us believers. Know that is our true homeland and is the only ever-lasting kingdom. Live </a:t>
            </a:r>
            <a:r>
              <a:rPr lang="en-US" sz="2200" dirty="0">
                <a:solidFill>
                  <a:srgbClr val="000000"/>
                </a:solidFill>
              </a:rPr>
              <a:t>in God and </a:t>
            </a:r>
            <a:r>
              <a:rPr lang="en-US" sz="2200" dirty="0" smtClean="0">
                <a:solidFill>
                  <a:srgbClr val="000000"/>
                </a:solidFill>
              </a:rPr>
              <a:t>in God’s </a:t>
            </a:r>
            <a:r>
              <a:rPr lang="en-US" sz="2200" dirty="0">
                <a:solidFill>
                  <a:srgbClr val="000000"/>
                </a:solidFill>
              </a:rPr>
              <a:t>truth</a:t>
            </a:r>
            <a:r>
              <a:rPr lang="en-US" sz="2200" dirty="0" smtClean="0">
                <a:solidFill>
                  <a:srgbClr val="000000"/>
                </a:solidFill>
              </a:rPr>
              <a:t>.</a:t>
            </a:r>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7722928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does the Bible Teach </a:t>
            </a:r>
            <a:r>
              <a:rPr lang="en-US" sz="3600" dirty="0"/>
              <a:t>u</a:t>
            </a:r>
            <a:r>
              <a:rPr lang="en-US" sz="3600" dirty="0" smtClean="0"/>
              <a:t>s about These?</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sz="2500" dirty="0"/>
              <a:t>About Synthetic </a:t>
            </a:r>
            <a:r>
              <a:rPr lang="en-US" sz="2500" dirty="0" smtClean="0"/>
              <a:t>Consciousness, Satanic Mind Control:</a:t>
            </a:r>
            <a:r>
              <a:rPr lang="en-US" sz="2300" dirty="0" smtClean="0"/>
              <a:t>	</a:t>
            </a:r>
          </a:p>
          <a:p>
            <a:pPr marL="565150" lvl="2" indent="0">
              <a:buNone/>
            </a:pPr>
            <a:r>
              <a:rPr lang="en-US" dirty="0" smtClean="0">
                <a:solidFill>
                  <a:schemeClr val="accent3"/>
                </a:solidFill>
              </a:rPr>
              <a:t>“</a:t>
            </a:r>
            <a:r>
              <a:rPr lang="en-US" dirty="0">
                <a:solidFill>
                  <a:schemeClr val="accent2"/>
                </a:solidFill>
              </a:rPr>
              <a:t>he who does not enter the sheepfold by the door, but climbs up some other way, the same is a thief and a robber</a:t>
            </a:r>
            <a:r>
              <a:rPr lang="en-US" dirty="0">
                <a:solidFill>
                  <a:srgbClr val="C32D2E"/>
                </a:solidFill>
              </a:rPr>
              <a:t>. But he who enters by the door is the shepherd of the sheep. … I am the door of the sheep. </a:t>
            </a:r>
            <a:r>
              <a:rPr lang="en-US" dirty="0">
                <a:solidFill>
                  <a:srgbClr val="FEB80A"/>
                </a:solidFill>
              </a:rPr>
              <a:t>All who ever came before Me are thieve and robbers</a:t>
            </a:r>
            <a:r>
              <a:rPr lang="en-US" dirty="0">
                <a:solidFill>
                  <a:srgbClr val="C32D2E"/>
                </a:solidFill>
              </a:rPr>
              <a:t>, … The thief does not come except to steal, and to kill, and to destroy. I have come that they may have life, and that they may have it more abundantly.</a:t>
            </a:r>
            <a:r>
              <a:rPr lang="en-US" dirty="0" smtClean="0">
                <a:solidFill>
                  <a:srgbClr val="C32D2E"/>
                </a:solidFill>
              </a:rPr>
              <a:t>”</a:t>
            </a:r>
            <a:r>
              <a:rPr lang="en-US" dirty="0">
                <a:solidFill>
                  <a:srgbClr val="C32D2E"/>
                </a:solidFill>
              </a:rPr>
              <a:t>			</a:t>
            </a:r>
            <a:endParaRPr lang="en-US" dirty="0" smtClean="0">
              <a:solidFill>
                <a:srgbClr val="C32D2E"/>
              </a:solidFill>
            </a:endParaRPr>
          </a:p>
          <a:p>
            <a:pPr marL="565150" lvl="2" indent="0">
              <a:buNone/>
            </a:pPr>
            <a:r>
              <a:rPr lang="en-US" dirty="0">
                <a:solidFill>
                  <a:srgbClr val="C32D2E"/>
                </a:solidFill>
              </a:rPr>
              <a:t>	</a:t>
            </a:r>
            <a:r>
              <a:rPr lang="en-US" dirty="0" smtClean="0">
                <a:solidFill>
                  <a:srgbClr val="C32D2E"/>
                </a:solidFill>
              </a:rPr>
              <a:t>				John </a:t>
            </a:r>
            <a:r>
              <a:rPr lang="en-US" dirty="0">
                <a:solidFill>
                  <a:srgbClr val="C32D2E"/>
                </a:solidFill>
              </a:rPr>
              <a:t>10:1-2, 8, 10 (NKJV)</a:t>
            </a:r>
          </a:p>
          <a:p>
            <a:pPr marL="739775" lvl="1" indent="-457200">
              <a:buAutoNum type="arabicPeriod"/>
            </a:pPr>
            <a:endParaRPr lang="en-US" dirty="0"/>
          </a:p>
          <a:p>
            <a:pPr lvl="1"/>
            <a:r>
              <a:rPr lang="en-US" dirty="0"/>
              <a:t>Know that Jesus Christ is the door to the truth, all others are deceivers and </a:t>
            </a:r>
            <a:r>
              <a:rPr lang="en-US" dirty="0" smtClean="0"/>
              <a:t>robbers. Know </a:t>
            </a:r>
            <a:r>
              <a:rPr lang="en-US" dirty="0"/>
              <a:t>that Jesus Christ will lead us out of these deceptions and robberies, and we should follow Him only.</a:t>
            </a:r>
          </a:p>
          <a:p>
            <a:pPr marL="282575" lvl="1" indent="0">
              <a:buNone/>
            </a:pPr>
            <a:endParaRPr lang="en-US" dirty="0" smtClean="0"/>
          </a:p>
          <a:p>
            <a:pPr lvl="1"/>
            <a:r>
              <a:rPr lang="en-US" dirty="0" smtClean="0"/>
              <a:t>Live our life righteously by sanctify by the word of God, and seek truth which is in Christ. Resist devil. Pray and wait patiently for God’s deliverance.</a:t>
            </a:r>
            <a:endParaRPr lang="en-US" dirty="0"/>
          </a:p>
          <a:p>
            <a:pPr marL="282575" lvl="1" indent="0">
              <a:buNone/>
            </a:pPr>
            <a:endParaRPr lang="en-US" sz="2300" dirty="0" smtClean="0">
              <a:solidFill>
                <a:srgbClr val="FF0000"/>
              </a:solidFill>
            </a:endParaRPr>
          </a:p>
          <a:p>
            <a:pPr marL="282575" lvl="1" indent="0">
              <a:buNone/>
            </a:pPr>
            <a:endParaRPr lang="en-US" dirty="0" smtClean="0"/>
          </a:p>
          <a:p>
            <a:pPr lvl="1"/>
            <a:endParaRPr lang="en-US" dirty="0" smtClean="0"/>
          </a:p>
          <a:p>
            <a:pPr lvl="1"/>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p>
          <a:p>
            <a:r>
              <a:rPr lang="en-US" dirty="0" smtClean="0"/>
              <a:t>All Rights Reserved</a:t>
            </a:r>
            <a:endParaRPr lang="en-US" dirty="0"/>
          </a:p>
        </p:txBody>
      </p:sp>
    </p:spTree>
    <p:extLst>
      <p:ext uri="{BB962C8B-B14F-4D97-AF65-F5344CB8AC3E}">
        <p14:creationId xmlns:p14="http://schemas.microsoft.com/office/powerpoint/2010/main" val="34510095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4179</TotalTime>
  <Words>1556</Words>
  <Application>Microsoft Macintosh PowerPoint</Application>
  <PresentationFormat>On-screen Show (4:3)</PresentationFormat>
  <Paragraphs>255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A Christian’s Personal Experience  of Simulated World,  Time Loop, Synthetic Consciousness, and Satanic Mind Control </vt:lpstr>
      <vt:lpstr>My Current Life as I Perceive</vt:lpstr>
      <vt:lpstr>Why I am Sharing This?</vt:lpstr>
      <vt:lpstr>How Did They Do These?</vt:lpstr>
      <vt:lpstr>Why They Do These to Us?</vt:lpstr>
      <vt:lpstr>Why Perpetrators Want You to “Know” These?</vt:lpstr>
      <vt:lpstr>How does the Bible Teach us about These?</vt:lpstr>
      <vt:lpstr>How does the Bible Teach us about These?</vt:lpstr>
      <vt:lpstr>How does the Bible Teach us about These?</vt:lpstr>
      <vt:lpstr>How does the Bible Teach us about These?</vt:lpstr>
      <vt:lpstr>Our Fight is in the Spiritual World – Stand For Our Faith and Pray</vt:lpstr>
      <vt:lpstr>Previous slides - Synthetic Human</vt:lpstr>
      <vt:lpstr>How does it work?</vt:lpstr>
      <vt:lpstr>Technologies that LED us there:</vt:lpstr>
      <vt:lpstr>What are the agenda behind this?</vt:lpstr>
      <vt:lpstr>What are the agenda behind this?</vt:lpstr>
      <vt:lpstr>What can we do to stop it?</vt:lpstr>
      <vt:lpstr>Let Us Know Your Thoughts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Power for MK Survivors</dc:title>
  <dc:creator>Jian Liang</dc:creator>
  <cp:lastModifiedBy>Jian Liang</cp:lastModifiedBy>
  <cp:revision>163</cp:revision>
  <dcterms:created xsi:type="dcterms:W3CDTF">2020-10-15T00:28:27Z</dcterms:created>
  <dcterms:modified xsi:type="dcterms:W3CDTF">2021-09-10T17:47:28Z</dcterms:modified>
</cp:coreProperties>
</file>