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256" r:id="rId2"/>
    <p:sldId id="263" r:id="rId3"/>
    <p:sldId id="271" r:id="rId4"/>
    <p:sldId id="280" r:id="rId5"/>
    <p:sldId id="279" r:id="rId6"/>
    <p:sldId id="272" r:id="rId7"/>
    <p:sldId id="268" r:id="rId8"/>
    <p:sldId id="273" r:id="rId9"/>
    <p:sldId id="259" r:id="rId10"/>
    <p:sldId id="267" r:id="rId11"/>
    <p:sldId id="269" r:id="rId12"/>
    <p:sldId id="26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p:restoredLeft sz="15620"/>
    <p:restoredTop sz="99718" autoAdjust="0"/>
  </p:normalViewPr>
  <p:slideViewPr>
    <p:cSldViewPr snapToGrid="0" snapToObjects="1">
      <p:cViewPr varScale="1">
        <p:scale>
          <a:sx n="104" d="100"/>
          <a:sy n="104" d="100"/>
        </p:scale>
        <p:origin x="-112" y="-2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560EAB7-9235-3345-BED4-FDA8B4F1C376}" type="datetimeFigureOut">
              <a:rPr lang="en-US" smtClean="0"/>
              <a:t>9/3/21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B0DEC4C-1D41-BD45-A048-68DBC06C1A64}" type="slidenum">
              <a:rPr lang="en-US" smtClean="0"/>
              <a:t>‹#›</a:t>
            </a:fld>
            <a:endParaRPr lang="en-US"/>
          </a:p>
        </p:txBody>
      </p:sp>
    </p:spTree>
    <p:extLst>
      <p:ext uri="{BB962C8B-B14F-4D97-AF65-F5344CB8AC3E}">
        <p14:creationId xmlns:p14="http://schemas.microsoft.com/office/powerpoint/2010/main" val="25175294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B794D9-A41B-3D4E-8EE8-1ABCEC7BB844}" type="datetimeFigureOut">
              <a:rPr lang="en-US" smtClean="0"/>
              <a:t>9/3/21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4E7235-A611-BE42-A2F9-D1F7D43B0B46}" type="slidenum">
              <a:rPr lang="en-US" smtClean="0"/>
              <a:t>‹#›</a:t>
            </a:fld>
            <a:endParaRPr lang="en-US"/>
          </a:p>
        </p:txBody>
      </p:sp>
    </p:spTree>
    <p:extLst>
      <p:ext uri="{BB962C8B-B14F-4D97-AF65-F5344CB8AC3E}">
        <p14:creationId xmlns:p14="http://schemas.microsoft.com/office/powerpoint/2010/main" val="321224989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SWS: “The goal of the Sentient World Simulation (SWS) is to build a synthetic mirror of the real world with automated continuous calibration with respect to current real-world information, such as major events, opinion polls, demographic statistics, economic reports, and shifts in trends. The ability of a synthetic model of the real world to sense, adapt, and react to real events distinguishes SWS from the traditional approach of constructing a simulation to illustrate a phenomena. Behaviors emerge in the SWS mirror world and are observed much as they are observed in the real world. Basing the synthetic world in theory in a manner that is unbiased to specific outcomes offers a unique environment in which to develop, test, and prove new perspectives. SWS consists of components capable of capturing new events as they occur anywhere in the world, focus on any local area of the synthetic world offers sufficient detail. In other words, the set of models that make up the synthetic environment encompass the behavior of individuals, organizations, institutions, infrastructures and geographies while simultaneously capturing the trends emerging from the interaction among entities as well as between entities and the environment.”  -- https://</a:t>
            </a:r>
            <a:r>
              <a:rPr lang="en-US" dirty="0" err="1" smtClean="0"/>
              <a:t>www.krannert.purdue.edu</a:t>
            </a:r>
            <a:endParaRPr lang="en-US" dirty="0"/>
          </a:p>
        </p:txBody>
      </p:sp>
      <p:sp>
        <p:nvSpPr>
          <p:cNvPr id="4" name="Slide Number Placeholder 3"/>
          <p:cNvSpPr>
            <a:spLocks noGrp="1"/>
          </p:cNvSpPr>
          <p:nvPr>
            <p:ph type="sldNum" sz="quarter" idx="10"/>
          </p:nvPr>
        </p:nvSpPr>
        <p:spPr/>
        <p:txBody>
          <a:bodyPr/>
          <a:lstStyle/>
          <a:p>
            <a:fld id="{654E7235-A611-BE42-A2F9-D1F7D43B0B46}" type="slidenum">
              <a:rPr lang="en-US" smtClean="0"/>
              <a:t>7</a:t>
            </a:fld>
            <a:endParaRPr lang="en-US"/>
          </a:p>
        </p:txBody>
      </p:sp>
    </p:spTree>
    <p:extLst>
      <p:ext uri="{BB962C8B-B14F-4D97-AF65-F5344CB8AC3E}">
        <p14:creationId xmlns:p14="http://schemas.microsoft.com/office/powerpoint/2010/main" val="753924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US"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05300C3D-8C1C-614D-BF11-C1164D4F8007}" type="datetime1">
              <a:rPr lang="en-US" smtClean="0"/>
              <a:t>9/3/21</a:t>
            </a:fld>
            <a:endParaRPr lang="en-US"/>
          </a:p>
        </p:txBody>
      </p:sp>
      <p:sp>
        <p:nvSpPr>
          <p:cNvPr id="5" name="Footer Placeholder 4"/>
          <p:cNvSpPr>
            <a:spLocks noGrp="1"/>
          </p:cNvSpPr>
          <p:nvPr>
            <p:ph type="ftr" sz="quarter" idx="11"/>
          </p:nvPr>
        </p:nvSpPr>
        <p:spPr/>
        <p:txBody>
          <a:bodyPr/>
          <a:lstStyle/>
          <a:p>
            <a:r>
              <a:rPr lang="en-US" smtClean="0"/>
              <a:t>Copyright @2018-2021 by Jian Liang, All Rights Reserved</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65F301AD-414C-4A47-A7EC-1926612DCD39}" type="datetime1">
              <a:rPr lang="en-US" smtClean="0"/>
              <a:t>9/3/21</a:t>
            </a:fld>
            <a:endParaRPr lang="en-US"/>
          </a:p>
        </p:txBody>
      </p:sp>
      <p:sp>
        <p:nvSpPr>
          <p:cNvPr id="3" name="Footer Placeholder 2"/>
          <p:cNvSpPr>
            <a:spLocks noGrp="1"/>
          </p:cNvSpPr>
          <p:nvPr>
            <p:ph type="ftr" sz="quarter" idx="11"/>
          </p:nvPr>
        </p:nvSpPr>
        <p:spPr/>
        <p:txBody>
          <a:bodyPr/>
          <a:lstStyle/>
          <a:p>
            <a:r>
              <a:rPr lang="en-US" smtClean="0"/>
              <a:t>Copyright @2018-2021 by Jian Liang, All Rights Reserved</a:t>
            </a:r>
            <a:endParaRPr lang="en-US"/>
          </a:p>
        </p:txBody>
      </p:sp>
      <p:sp>
        <p:nvSpPr>
          <p:cNvPr id="4" name="Slide Number Placeholder 3"/>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2EAA8B-64BB-C74F-BBE2-186FA9F4BED4}" type="datetime1">
              <a:rPr lang="en-US" smtClean="0"/>
              <a:t>9/3/21</a:t>
            </a:fld>
            <a:endParaRPr lang="en-US"/>
          </a:p>
        </p:txBody>
      </p:sp>
      <p:sp>
        <p:nvSpPr>
          <p:cNvPr id="6" name="Footer Placeholder 5"/>
          <p:cNvSpPr>
            <a:spLocks noGrp="1"/>
          </p:cNvSpPr>
          <p:nvPr>
            <p:ph type="ftr" sz="quarter" idx="11"/>
          </p:nvPr>
        </p:nvSpPr>
        <p:spPr/>
        <p:txBody>
          <a:bodyPr/>
          <a:lstStyle/>
          <a:p>
            <a:r>
              <a:rPr lang="en-US" smtClean="0"/>
              <a:t>Copyright @2018-2021 by Jian Liang, All Rights Reserved</a:t>
            </a:r>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FCEAC7B6-9319-5B4A-AA7F-FF8D248C4CA3}" type="datetime1">
              <a:rPr lang="en-US" smtClean="0"/>
              <a:t>9/3/21</a:t>
            </a:fld>
            <a:endParaRPr lang="en-US"/>
          </a:p>
        </p:txBody>
      </p:sp>
      <p:sp>
        <p:nvSpPr>
          <p:cNvPr id="6" name="Footer Placeholder 5"/>
          <p:cNvSpPr>
            <a:spLocks noGrp="1"/>
          </p:cNvSpPr>
          <p:nvPr>
            <p:ph type="ftr" sz="quarter" idx="11"/>
          </p:nvPr>
        </p:nvSpPr>
        <p:spPr>
          <a:xfrm>
            <a:off x="5867399" y="6288741"/>
            <a:ext cx="2675965" cy="365125"/>
          </a:xfrm>
        </p:spPr>
        <p:txBody>
          <a:bodyPr/>
          <a:lstStyle/>
          <a:p>
            <a:r>
              <a:rPr lang="en-US" smtClean="0"/>
              <a:t>Copyright @2018-2021 by Jian Liang, All Rights Reserved</a:t>
            </a:r>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F59F4F79-1042-CF49-A6AE-11C98E20A04E}" type="datetime1">
              <a:rPr lang="en-US" smtClean="0"/>
              <a:t>9/3/21</a:t>
            </a:fld>
            <a:endParaRPr lang="en-US"/>
          </a:p>
        </p:txBody>
      </p:sp>
      <p:sp>
        <p:nvSpPr>
          <p:cNvPr id="6" name="Footer Placeholder 5"/>
          <p:cNvSpPr>
            <a:spLocks noGrp="1"/>
          </p:cNvSpPr>
          <p:nvPr>
            <p:ph type="ftr" sz="quarter" idx="11"/>
          </p:nvPr>
        </p:nvSpPr>
        <p:spPr>
          <a:xfrm>
            <a:off x="3325813" y="6288741"/>
            <a:ext cx="5217551" cy="365125"/>
          </a:xfrm>
        </p:spPr>
        <p:txBody>
          <a:bodyPr/>
          <a:lstStyle/>
          <a:p>
            <a:r>
              <a:rPr lang="en-US" smtClean="0"/>
              <a:t>Copyright @2018-2021 by Jian Liang, All Rights Reserved</a:t>
            </a:r>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F3C9669-7498-414B-8345-CDEAC9C383AF}" type="datetime1">
              <a:rPr lang="en-US" smtClean="0"/>
              <a:t>9/3/21</a:t>
            </a:fld>
            <a:endParaRPr lang="en-US"/>
          </a:p>
        </p:txBody>
      </p:sp>
      <p:sp>
        <p:nvSpPr>
          <p:cNvPr id="6" name="Footer Placeholder 5"/>
          <p:cNvSpPr>
            <a:spLocks noGrp="1"/>
          </p:cNvSpPr>
          <p:nvPr>
            <p:ph type="ftr" sz="quarter" idx="11"/>
          </p:nvPr>
        </p:nvSpPr>
        <p:spPr>
          <a:xfrm>
            <a:off x="3325813" y="6288741"/>
            <a:ext cx="5217551" cy="365125"/>
          </a:xfrm>
        </p:spPr>
        <p:txBody>
          <a:bodyPr/>
          <a:lstStyle/>
          <a:p>
            <a:r>
              <a:rPr lang="en-US" smtClean="0"/>
              <a:t>Copyright @2018-2021 by Jian Liang, All Rights Reserved</a:t>
            </a:r>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520F408-0591-3C4D-A44B-998928F7E397}" type="datetime1">
              <a:rPr lang="en-US" smtClean="0"/>
              <a:t>9/3/21</a:t>
            </a:fld>
            <a:endParaRPr lang="en-US"/>
          </a:p>
        </p:txBody>
      </p:sp>
      <p:sp>
        <p:nvSpPr>
          <p:cNvPr id="5" name="Footer Placeholder 4"/>
          <p:cNvSpPr>
            <a:spLocks noGrp="1"/>
          </p:cNvSpPr>
          <p:nvPr>
            <p:ph type="ftr" sz="quarter" idx="11"/>
          </p:nvPr>
        </p:nvSpPr>
        <p:spPr/>
        <p:txBody>
          <a:bodyPr/>
          <a:lstStyle/>
          <a:p>
            <a:r>
              <a:rPr lang="en-US" smtClean="0"/>
              <a:t>Copyright @2018-2021 by Jian Liang, All Rights Reserved</a:t>
            </a:r>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969387F-E2D5-9647-9859-C08800E3C060}" type="datetime1">
              <a:rPr lang="en-US" smtClean="0"/>
              <a:t>9/3/21</a:t>
            </a:fld>
            <a:endParaRPr lang="en-US"/>
          </a:p>
        </p:txBody>
      </p:sp>
      <p:sp>
        <p:nvSpPr>
          <p:cNvPr id="5" name="Footer Placeholder 4"/>
          <p:cNvSpPr>
            <a:spLocks noGrp="1"/>
          </p:cNvSpPr>
          <p:nvPr>
            <p:ph type="ftr" sz="quarter" idx="11"/>
          </p:nvPr>
        </p:nvSpPr>
        <p:spPr/>
        <p:txBody>
          <a:bodyPr/>
          <a:lstStyle/>
          <a:p>
            <a:r>
              <a:rPr lang="en-US" smtClean="0"/>
              <a:t>Copyright @2018-2021 by Jian Liang, All Rights Reserved</a:t>
            </a:r>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C62E427F-F153-074A-8F3F-C043C14C6E4A}" type="datetime1">
              <a:rPr lang="en-US" smtClean="0"/>
              <a:t>9/3/21</a:t>
            </a:fld>
            <a:endParaRPr lang="en-US"/>
          </a:p>
        </p:txBody>
      </p:sp>
      <p:sp>
        <p:nvSpPr>
          <p:cNvPr id="5" name="Footer Placeholder 4"/>
          <p:cNvSpPr>
            <a:spLocks noGrp="1"/>
          </p:cNvSpPr>
          <p:nvPr>
            <p:ph type="ftr" sz="quarter" idx="11"/>
          </p:nvPr>
        </p:nvSpPr>
        <p:spPr/>
        <p:txBody>
          <a:bodyPr/>
          <a:lstStyle/>
          <a:p>
            <a:r>
              <a:rPr lang="en-US" smtClean="0"/>
              <a:t>Copyright @2018-2021 by Jian Liang, All Rights Reserved</a:t>
            </a:r>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07EAA3-A98B-B04C-9584-BCB3ABC5B546}" type="datetime1">
              <a:rPr lang="en-US" smtClean="0"/>
              <a:t>9/3/21</a:t>
            </a:fld>
            <a:endParaRPr lang="en-US"/>
          </a:p>
        </p:txBody>
      </p:sp>
      <p:sp>
        <p:nvSpPr>
          <p:cNvPr id="5" name="Footer Placeholder 4"/>
          <p:cNvSpPr>
            <a:spLocks noGrp="1"/>
          </p:cNvSpPr>
          <p:nvPr>
            <p:ph type="ftr" sz="quarter" idx="11"/>
          </p:nvPr>
        </p:nvSpPr>
        <p:spPr/>
        <p:txBody>
          <a:bodyPr/>
          <a:lstStyle/>
          <a:p>
            <a:r>
              <a:rPr lang="en-US" smtClean="0"/>
              <a:t>Copyright @2018-2021 by Jian Liang, All Rights Reserved</a:t>
            </a:r>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CB1282D9-9BB3-9045-ABB3-CBEEFBA295EF}" type="datetime1">
              <a:rPr lang="en-US" smtClean="0"/>
              <a:t>9/3/21</a:t>
            </a:fld>
            <a:endParaRPr lang="en-US"/>
          </a:p>
        </p:txBody>
      </p:sp>
      <p:sp>
        <p:nvSpPr>
          <p:cNvPr id="6" name="Footer Placeholder 5"/>
          <p:cNvSpPr>
            <a:spLocks noGrp="1"/>
          </p:cNvSpPr>
          <p:nvPr>
            <p:ph type="ftr" sz="quarter" idx="11"/>
          </p:nvPr>
        </p:nvSpPr>
        <p:spPr/>
        <p:txBody>
          <a:bodyPr/>
          <a:lstStyle/>
          <a:p>
            <a:r>
              <a:rPr lang="en-US" smtClean="0"/>
              <a:t>Copyright @2018-2021 by Jian Liang, All Rights Reserved</a:t>
            </a:r>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0D58E7E6-E6BF-F847-ABDD-70F6AABC3EF2}" type="datetime1">
              <a:rPr lang="en-US" smtClean="0"/>
              <a:t>9/3/21</a:t>
            </a:fld>
            <a:endParaRPr lang="en-US"/>
          </a:p>
        </p:txBody>
      </p:sp>
      <p:sp>
        <p:nvSpPr>
          <p:cNvPr id="8" name="Footer Placeholder 7"/>
          <p:cNvSpPr>
            <a:spLocks noGrp="1"/>
          </p:cNvSpPr>
          <p:nvPr>
            <p:ph type="ftr" sz="quarter" idx="11"/>
          </p:nvPr>
        </p:nvSpPr>
        <p:spPr/>
        <p:txBody>
          <a:bodyPr/>
          <a:lstStyle/>
          <a:p>
            <a:r>
              <a:rPr lang="en-US" smtClean="0"/>
              <a:t>Copyright @2018-2021 by Jian Liang, All Rights Reserved</a:t>
            </a:r>
            <a:endParaRPr lang="en-US"/>
          </a:p>
        </p:txBody>
      </p:sp>
      <p:sp>
        <p:nvSpPr>
          <p:cNvPr id="9" name="Slide Number Placeholder 8"/>
          <p:cNvSpPr>
            <a:spLocks noGrp="1"/>
          </p:cNvSpPr>
          <p:nvPr>
            <p:ph type="sldNum" sz="quarter" idx="12"/>
          </p:nvPr>
        </p:nvSpPr>
        <p:spPr/>
        <p:txBody>
          <a:bodyPr/>
          <a:lstStyle/>
          <a:p>
            <a:fld id="{93E4AAA4-6363-4581-962D-1ACCC2D600C5}" type="slidenum">
              <a:rPr lang="en-US" smtClean="0"/>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87F323A6-B41F-0D47-A8BE-382F944743DE}" type="datetime1">
              <a:rPr lang="en-US" smtClean="0"/>
              <a:t>9/3/21</a:t>
            </a:fld>
            <a:endParaRPr lang="en-US"/>
          </a:p>
        </p:txBody>
      </p:sp>
      <p:sp>
        <p:nvSpPr>
          <p:cNvPr id="6" name="Footer Placeholder 5"/>
          <p:cNvSpPr>
            <a:spLocks noGrp="1"/>
          </p:cNvSpPr>
          <p:nvPr>
            <p:ph type="ftr" sz="quarter" idx="11"/>
          </p:nvPr>
        </p:nvSpPr>
        <p:spPr/>
        <p:txBody>
          <a:bodyPr/>
          <a:lstStyle/>
          <a:p>
            <a:r>
              <a:rPr lang="en-US" smtClean="0"/>
              <a:t>Copyright @2018-2021 by Jian Liang, All Rights Reserved</a:t>
            </a:r>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84AA91F3-9EFC-CF49-BD6A-C86BC49E0BE1}" type="datetime1">
              <a:rPr lang="en-US" smtClean="0"/>
              <a:t>9/3/21</a:t>
            </a:fld>
            <a:endParaRPr lang="en-US"/>
          </a:p>
        </p:txBody>
      </p:sp>
      <p:sp>
        <p:nvSpPr>
          <p:cNvPr id="6" name="Footer Placeholder 5"/>
          <p:cNvSpPr>
            <a:spLocks noGrp="1"/>
          </p:cNvSpPr>
          <p:nvPr>
            <p:ph type="ftr" sz="quarter" idx="11"/>
          </p:nvPr>
        </p:nvSpPr>
        <p:spPr/>
        <p:txBody>
          <a:bodyPr/>
          <a:lstStyle/>
          <a:p>
            <a:r>
              <a:rPr lang="en-US" smtClean="0"/>
              <a:t>Copyright @2018-2021 by Jian Liang, All Rights Reserved</a:t>
            </a:r>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4971081D-56B3-DE44-B5C7-D5082D0C83D2}" type="datetime1">
              <a:rPr lang="en-US" smtClean="0"/>
              <a:t>9/3/21</a:t>
            </a:fld>
            <a:endParaRPr lang="en-US"/>
          </a:p>
        </p:txBody>
      </p:sp>
      <p:sp>
        <p:nvSpPr>
          <p:cNvPr id="6" name="Footer Placeholder 5"/>
          <p:cNvSpPr>
            <a:spLocks noGrp="1"/>
          </p:cNvSpPr>
          <p:nvPr>
            <p:ph type="ftr" sz="quarter" idx="11"/>
          </p:nvPr>
        </p:nvSpPr>
        <p:spPr/>
        <p:txBody>
          <a:bodyPr/>
          <a:lstStyle/>
          <a:p>
            <a:r>
              <a:rPr lang="en-US" smtClean="0"/>
              <a:t>Copyright @2018-2021 by Jian Liang, All Rights Reserved</a:t>
            </a:r>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434DE110-F7CC-2144-A9FE-57DD7914E71C}" type="datetime1">
              <a:rPr lang="en-US" smtClean="0"/>
              <a:t>9/3/21</a:t>
            </a:fld>
            <a:endParaRPr lang="en-US"/>
          </a:p>
        </p:txBody>
      </p:sp>
      <p:sp>
        <p:nvSpPr>
          <p:cNvPr id="4" name="Footer Placeholder 3"/>
          <p:cNvSpPr>
            <a:spLocks noGrp="1"/>
          </p:cNvSpPr>
          <p:nvPr>
            <p:ph type="ftr" sz="quarter" idx="11"/>
          </p:nvPr>
        </p:nvSpPr>
        <p:spPr/>
        <p:txBody>
          <a:bodyPr/>
          <a:lstStyle/>
          <a:p>
            <a:r>
              <a:rPr lang="en-US" smtClean="0"/>
              <a:t>Copyright @2018-2021 by Jian Liang, All Rights Reserved</a:t>
            </a:r>
            <a:endParaRPr lang="en-US"/>
          </a:p>
        </p:txBody>
      </p:sp>
      <p:sp>
        <p:nvSpPr>
          <p:cNvPr id="5" name="Slide Number Placeholder 4"/>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018FCD19-090E-5749-AE04-AE46338DDA49}" type="datetime1">
              <a:rPr lang="en-US" smtClean="0"/>
              <a:t>9/3/21</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r>
              <a:rPr lang="en-US" smtClean="0"/>
              <a:t>Copyright @2018-2021 by Jian Liang, All Rights Reserved</a:t>
            </a:r>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93E4AAA4-6363-4581-962D-1ACCC2D600C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sldNum="0" hdr="0" dt="0"/>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breakthemkchain.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2888" y="938236"/>
            <a:ext cx="6990062" cy="3604205"/>
          </a:xfrm>
        </p:spPr>
        <p:txBody>
          <a:bodyPr/>
          <a:lstStyle/>
          <a:p>
            <a:r>
              <a:rPr lang="en-US" sz="3600" dirty="0" smtClean="0"/>
              <a:t>Real Human vs Virtual Human</a:t>
            </a:r>
            <a:br>
              <a:rPr lang="en-US" sz="3600" dirty="0" smtClean="0"/>
            </a:br>
            <a:r>
              <a:rPr lang="en-US" sz="3600" i="1" dirty="0" smtClean="0">
                <a:solidFill>
                  <a:srgbClr val="FFC000"/>
                </a:solidFill>
              </a:rPr>
              <a:t>Living in </a:t>
            </a:r>
            <a:r>
              <a:rPr lang="en-US" sz="3600" dirty="0" smtClean="0">
                <a:solidFill>
                  <a:srgbClr val="FF0000"/>
                </a:solidFill>
              </a:rPr>
              <a:t>a Synthetic World </a:t>
            </a:r>
            <a:r>
              <a:rPr lang="en-US" sz="3200" dirty="0"/>
              <a:t/>
            </a:r>
            <a:br>
              <a:rPr lang="en-US" sz="3200" dirty="0"/>
            </a:br>
            <a:endParaRPr lang="en-US" sz="3200" dirty="0"/>
          </a:p>
        </p:txBody>
      </p:sp>
      <p:sp>
        <p:nvSpPr>
          <p:cNvPr id="3" name="Subtitle 2"/>
          <p:cNvSpPr>
            <a:spLocks noGrp="1"/>
          </p:cNvSpPr>
          <p:nvPr>
            <p:ph type="subTitle" idx="1"/>
          </p:nvPr>
        </p:nvSpPr>
        <p:spPr>
          <a:xfrm>
            <a:off x="1600201" y="4542442"/>
            <a:ext cx="6762749" cy="1177040"/>
          </a:xfrm>
        </p:spPr>
        <p:txBody>
          <a:bodyPr/>
          <a:lstStyle/>
          <a:p>
            <a:r>
              <a:rPr lang="en-US" i="1" dirty="0" smtClean="0"/>
              <a:t>Presented by Jian Liang </a:t>
            </a:r>
          </a:p>
          <a:p>
            <a:r>
              <a:rPr lang="en-US" i="1" dirty="0" err="1" smtClean="0"/>
              <a:t>BreakTheMKChain.org</a:t>
            </a:r>
            <a:endParaRPr lang="en-US" i="1" dirty="0" smtClean="0"/>
          </a:p>
          <a:p>
            <a:r>
              <a:rPr lang="en-US" dirty="0" smtClean="0"/>
              <a:t>July 14</a:t>
            </a:r>
            <a:r>
              <a:rPr lang="en-US" baseline="30000" dirty="0" smtClean="0"/>
              <a:t>th</a:t>
            </a:r>
            <a:r>
              <a:rPr lang="en-US" dirty="0" smtClean="0"/>
              <a:t>, 2021</a:t>
            </a:r>
            <a:endParaRPr lang="en-US" dirty="0"/>
          </a:p>
        </p:txBody>
      </p:sp>
      <p:sp>
        <p:nvSpPr>
          <p:cNvPr id="4" name="Subtitle 2"/>
          <p:cNvSpPr txBox="1">
            <a:spLocks/>
          </p:cNvSpPr>
          <p:nvPr/>
        </p:nvSpPr>
        <p:spPr>
          <a:xfrm>
            <a:off x="558128" y="5719481"/>
            <a:ext cx="3641385" cy="706259"/>
          </a:xfrm>
          <a:prstGeom prst="rect">
            <a:avLst/>
          </a:prstGeom>
        </p:spPr>
        <p:txBody>
          <a:bodyPr vert="horz" lIns="91440" tIns="45720" rIns="91440" bIns="45720" rtlCol="0">
            <a:normAutofit/>
          </a:bodyPr>
          <a:lstStyle>
            <a:lvl1pPr marL="0" indent="0" algn="r" defTabSz="914400" rtl="0" eaLnBrk="1" latinLnBrk="0" hangingPunct="1">
              <a:spcBef>
                <a:spcPts val="600"/>
              </a:spcBef>
              <a:buFont typeface="Wingdings 2" pitchFamily="18" charset="2"/>
              <a:buNone/>
              <a:defRPr sz="1800" kern="1200">
                <a:solidFill>
                  <a:schemeClr val="bg1"/>
                </a:solidFill>
                <a:latin typeface="+mn-lt"/>
                <a:ea typeface="+mn-ea"/>
                <a:cs typeface="+mn-cs"/>
              </a:defRPr>
            </a:lvl1pPr>
            <a:lvl2pPr marL="457200" indent="0" algn="ctr" defTabSz="914400" rtl="0" eaLnBrk="1" latinLnBrk="0" hangingPunct="1">
              <a:spcBef>
                <a:spcPts val="600"/>
              </a:spcBef>
              <a:buFont typeface="Wingdings 2" pitchFamily="18" charset="2"/>
              <a:buNone/>
              <a:defRPr sz="2000" kern="1200">
                <a:solidFill>
                  <a:schemeClr val="tx1">
                    <a:tint val="75000"/>
                  </a:schemeClr>
                </a:solidFill>
                <a:latin typeface="+mn-lt"/>
                <a:ea typeface="+mn-ea"/>
                <a:cs typeface="+mn-cs"/>
              </a:defRPr>
            </a:lvl2pPr>
            <a:lvl3pPr marL="914400" indent="0" algn="ctr" defTabSz="914400" rtl="0" eaLnBrk="1" latinLnBrk="0" hangingPunct="1">
              <a:spcBef>
                <a:spcPts val="600"/>
              </a:spcBef>
              <a:buFont typeface="Wingdings 2" pitchFamily="18" charset="2"/>
              <a:buNone/>
              <a:defRPr sz="1800" kern="1200">
                <a:solidFill>
                  <a:schemeClr val="tx1">
                    <a:tint val="75000"/>
                  </a:schemeClr>
                </a:solidFill>
                <a:latin typeface="+mn-lt"/>
                <a:ea typeface="+mn-ea"/>
                <a:cs typeface="+mn-cs"/>
              </a:defRPr>
            </a:lvl3pPr>
            <a:lvl4pPr marL="1371600" indent="0" algn="ctr" defTabSz="914400" rtl="0" eaLnBrk="1" latinLnBrk="0" hangingPunct="1">
              <a:spcBef>
                <a:spcPts val="600"/>
              </a:spcBef>
              <a:buFont typeface="Wingdings 2" pitchFamily="18"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ts val="600"/>
              </a:spcBef>
              <a:buFont typeface="Wingdings 2" pitchFamily="18" charset="2"/>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Wingdings 2" pitchFamily="18" charset="2"/>
              <a:buNone/>
              <a:defRPr lang="en-US"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Wingdings 2" pitchFamily="18" charset="2"/>
              <a:buNone/>
              <a:defRPr lang="en-US" sz="18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Wingdings 2" pitchFamily="18" charset="2"/>
              <a:buNone/>
              <a:defRPr lang="en-US" sz="18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Wingdings 2" pitchFamily="18" charset="2"/>
              <a:buNone/>
              <a:defRPr lang="en-US" sz="1800" kern="1200">
                <a:solidFill>
                  <a:schemeClr val="tx1">
                    <a:tint val="75000"/>
                  </a:schemeClr>
                </a:solidFill>
                <a:latin typeface="+mn-lt"/>
                <a:ea typeface="+mn-ea"/>
                <a:cs typeface="+mn-cs"/>
              </a:defRPr>
            </a:lvl9pPr>
          </a:lstStyle>
          <a:p>
            <a:r>
              <a:rPr lang="en-US" sz="1600" i="1" dirty="0" smtClean="0"/>
              <a:t>Copyright © 2018-2021 by Jian Liang </a:t>
            </a:r>
          </a:p>
          <a:p>
            <a:r>
              <a:rPr lang="en-US" sz="1600" i="1" dirty="0" smtClean="0"/>
              <a:t>All Rights Reserved</a:t>
            </a:r>
            <a:endParaRPr lang="en-US" dirty="0"/>
          </a:p>
        </p:txBody>
      </p:sp>
    </p:spTree>
    <p:extLst>
      <p:ext uri="{BB962C8B-B14F-4D97-AF65-F5344CB8AC3E}">
        <p14:creationId xmlns:p14="http://schemas.microsoft.com/office/powerpoint/2010/main" val="330543011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1049240"/>
          </a:xfrm>
        </p:spPr>
        <p:txBody>
          <a:bodyPr/>
          <a:lstStyle/>
          <a:p>
            <a:r>
              <a:rPr lang="en-US" sz="3600" dirty="0"/>
              <a:t>What are the </a:t>
            </a:r>
            <a:r>
              <a:rPr lang="en-US" sz="3600" dirty="0" smtClean="0"/>
              <a:t>agendas </a:t>
            </a:r>
            <a:r>
              <a:rPr lang="en-US" sz="3600" dirty="0"/>
              <a:t>behind this?</a:t>
            </a:r>
          </a:p>
        </p:txBody>
      </p:sp>
      <p:sp>
        <p:nvSpPr>
          <p:cNvPr id="3" name="Content Placeholder 2"/>
          <p:cNvSpPr>
            <a:spLocks noGrp="1"/>
          </p:cNvSpPr>
          <p:nvPr>
            <p:ph idx="1"/>
          </p:nvPr>
        </p:nvSpPr>
        <p:spPr>
          <a:xfrm>
            <a:off x="779463" y="1613311"/>
            <a:ext cx="7583487" cy="4424419"/>
          </a:xfrm>
        </p:spPr>
        <p:txBody>
          <a:bodyPr/>
          <a:lstStyle/>
          <a:p>
            <a:pPr marL="577850" lvl="2" indent="0">
              <a:buNone/>
            </a:pPr>
            <a:endParaRPr lang="en-US" dirty="0"/>
          </a:p>
          <a:p>
            <a:pPr lvl="1"/>
            <a:endParaRPr lang="en-US" dirty="0" smtClean="0"/>
          </a:p>
          <a:p>
            <a:endParaRPr lang="en-US" dirty="0"/>
          </a:p>
        </p:txBody>
      </p:sp>
      <p:sp>
        <p:nvSpPr>
          <p:cNvPr id="5" name="Content Placeholder 2"/>
          <p:cNvSpPr txBox="1">
            <a:spLocks/>
          </p:cNvSpPr>
          <p:nvPr/>
        </p:nvSpPr>
        <p:spPr>
          <a:xfrm>
            <a:off x="779463" y="1828800"/>
            <a:ext cx="7583487" cy="4208930"/>
          </a:xfrm>
          <a:prstGeom prst="rect">
            <a:avLst/>
          </a:prstGeom>
        </p:spPr>
        <p:txBody>
          <a:bodyPr vert="horz" lIns="91440" tIns="45720" rIns="91440" bIns="45720" rtlCol="0">
            <a:normAutofit/>
          </a:bodyPr>
          <a:lst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a:lstStyle>
          <a:p>
            <a:pPr marL="0" indent="-12700">
              <a:buNone/>
            </a:pPr>
            <a:r>
              <a:rPr lang="en-US" dirty="0" smtClean="0">
                <a:solidFill>
                  <a:srgbClr val="FFFFFF"/>
                </a:solidFill>
              </a:rPr>
              <a:t>Ultimately control all realities:</a:t>
            </a:r>
            <a:endParaRPr lang="en-US" dirty="0" smtClean="0"/>
          </a:p>
          <a:p>
            <a:pPr lvl="2"/>
            <a:r>
              <a:rPr lang="en-US" dirty="0" smtClean="0"/>
              <a:t>100% virtual realities  </a:t>
            </a:r>
          </a:p>
          <a:p>
            <a:pPr lvl="2"/>
            <a:r>
              <a:rPr lang="en-US" dirty="0" smtClean="0"/>
              <a:t>Virtual realities replace “real” world</a:t>
            </a:r>
          </a:p>
          <a:p>
            <a:pPr lvl="2"/>
            <a:r>
              <a:rPr lang="en-US" dirty="0"/>
              <a:t>AI’s total </a:t>
            </a:r>
            <a:r>
              <a:rPr lang="en-US" dirty="0" smtClean="0"/>
              <a:t>control of all realities, all worlds, and more</a:t>
            </a:r>
          </a:p>
          <a:p>
            <a:pPr marL="295275" lvl="1" indent="0">
              <a:buNone/>
            </a:pPr>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Copyright @2018-2021 by Jian Liang, All Rights Reserved</a:t>
            </a:r>
            <a:endParaRPr lang="en-US"/>
          </a:p>
        </p:txBody>
      </p:sp>
    </p:spTree>
    <p:extLst>
      <p:ext uri="{BB962C8B-B14F-4D97-AF65-F5344CB8AC3E}">
        <p14:creationId xmlns:p14="http://schemas.microsoft.com/office/powerpoint/2010/main" val="417219358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1049240"/>
          </a:xfrm>
        </p:spPr>
        <p:txBody>
          <a:bodyPr/>
          <a:lstStyle/>
          <a:p>
            <a:r>
              <a:rPr lang="en-US" sz="3600" dirty="0" smtClean="0"/>
              <a:t>What can we do to stop it?</a:t>
            </a:r>
            <a:endParaRPr lang="en-US" sz="3600" dirty="0"/>
          </a:p>
        </p:txBody>
      </p:sp>
      <p:sp>
        <p:nvSpPr>
          <p:cNvPr id="3" name="Content Placeholder 2"/>
          <p:cNvSpPr>
            <a:spLocks noGrp="1"/>
          </p:cNvSpPr>
          <p:nvPr>
            <p:ph idx="1"/>
          </p:nvPr>
        </p:nvSpPr>
        <p:spPr>
          <a:xfrm>
            <a:off x="779463" y="1613311"/>
            <a:ext cx="7583487" cy="4424419"/>
          </a:xfrm>
        </p:spPr>
        <p:txBody>
          <a:bodyPr/>
          <a:lstStyle/>
          <a:p>
            <a:pPr marL="577850" lvl="2" indent="0">
              <a:buNone/>
            </a:pPr>
            <a:endParaRPr lang="en-US" dirty="0"/>
          </a:p>
          <a:p>
            <a:pPr lvl="1"/>
            <a:endParaRPr lang="en-US" dirty="0" smtClean="0"/>
          </a:p>
          <a:p>
            <a:endParaRPr lang="en-US" dirty="0"/>
          </a:p>
        </p:txBody>
      </p:sp>
      <p:sp>
        <p:nvSpPr>
          <p:cNvPr id="5" name="Content Placeholder 2"/>
          <p:cNvSpPr txBox="1">
            <a:spLocks/>
          </p:cNvSpPr>
          <p:nvPr/>
        </p:nvSpPr>
        <p:spPr>
          <a:xfrm>
            <a:off x="779463" y="1828800"/>
            <a:ext cx="7583487" cy="4208930"/>
          </a:xfrm>
          <a:prstGeom prst="rect">
            <a:avLst/>
          </a:prstGeom>
        </p:spPr>
        <p:txBody>
          <a:bodyPr vert="horz" lIns="91440" tIns="45720" rIns="91440" bIns="45720" rtlCol="0">
            <a:normAutofit fontScale="70000" lnSpcReduction="20000"/>
          </a:bodyPr>
          <a:lst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a:lstStyle>
          <a:p>
            <a:pPr marL="0" indent="0">
              <a:buNone/>
            </a:pPr>
            <a:r>
              <a:rPr lang="en-US" sz="3100" b="1" i="1" u="sng" dirty="0">
                <a:solidFill>
                  <a:srgbClr val="FF0000"/>
                </a:solidFill>
              </a:rPr>
              <a:t>D</a:t>
            </a:r>
            <a:r>
              <a:rPr lang="en-US" sz="2600" i="1" dirty="0">
                <a:solidFill>
                  <a:srgbClr val="FF0000"/>
                </a:solidFill>
              </a:rPr>
              <a:t>eclare Sovereignty</a:t>
            </a:r>
          </a:p>
          <a:p>
            <a:pPr lvl="1"/>
            <a:r>
              <a:rPr lang="en-US" i="1" u="sng" dirty="0" smtClean="0">
                <a:solidFill>
                  <a:srgbClr val="FFFFFF"/>
                </a:solidFill>
              </a:rPr>
              <a:t>I OWN </a:t>
            </a:r>
            <a:r>
              <a:rPr lang="en-US" dirty="0" smtClean="0">
                <a:solidFill>
                  <a:srgbClr val="FFFFFF"/>
                </a:solidFill>
              </a:rPr>
              <a:t>my body, my mind, my free will</a:t>
            </a:r>
          </a:p>
          <a:p>
            <a:pPr lvl="1"/>
            <a:r>
              <a:rPr lang="en-US" dirty="0" smtClean="0">
                <a:solidFill>
                  <a:srgbClr val="FFFFFF"/>
                </a:solidFill>
              </a:rPr>
              <a:t>Unite &amp; Demand regulation to safeguard AI, Sentient World Simulation, </a:t>
            </a:r>
            <a:r>
              <a:rPr lang="en-US" dirty="0" err="1" smtClean="0">
                <a:solidFill>
                  <a:srgbClr val="FFFFFF"/>
                </a:solidFill>
              </a:rPr>
              <a:t>Transhumanism</a:t>
            </a:r>
            <a:r>
              <a:rPr lang="en-US" dirty="0" smtClean="0">
                <a:solidFill>
                  <a:srgbClr val="FFFFFF"/>
                </a:solidFill>
              </a:rPr>
              <a:t>, etc. </a:t>
            </a:r>
            <a:endParaRPr lang="en-US" sz="3100" b="1" i="1" u="sng" dirty="0" smtClean="0">
              <a:solidFill>
                <a:srgbClr val="FF0000"/>
              </a:solidFill>
            </a:endParaRPr>
          </a:p>
          <a:p>
            <a:pPr marL="0" indent="-12700">
              <a:buNone/>
            </a:pPr>
            <a:r>
              <a:rPr lang="en-US" sz="3300" b="1" i="1" u="sng" dirty="0" smtClean="0">
                <a:solidFill>
                  <a:srgbClr val="FF0000"/>
                </a:solidFill>
              </a:rPr>
              <a:t>D</a:t>
            </a:r>
            <a:r>
              <a:rPr lang="en-US" sz="2800" b="1" i="1" dirty="0" smtClean="0">
                <a:solidFill>
                  <a:srgbClr val="FF0000"/>
                </a:solidFill>
              </a:rPr>
              <a:t>isconnect</a:t>
            </a:r>
          </a:p>
          <a:p>
            <a:pPr lvl="1"/>
            <a:r>
              <a:rPr lang="en-US" dirty="0" smtClean="0">
                <a:solidFill>
                  <a:srgbClr val="FFFFFF"/>
                </a:solidFill>
              </a:rPr>
              <a:t>Break </a:t>
            </a:r>
            <a:r>
              <a:rPr lang="en-US" dirty="0">
                <a:solidFill>
                  <a:srgbClr val="FFFFFF"/>
                </a:solidFill>
              </a:rPr>
              <a:t>technology and internet dependency</a:t>
            </a:r>
          </a:p>
          <a:p>
            <a:pPr lvl="1"/>
            <a:r>
              <a:rPr lang="en-US" dirty="0">
                <a:solidFill>
                  <a:srgbClr val="FFFFFF"/>
                </a:solidFill>
              </a:rPr>
              <a:t>Choose an organic-based, nature life </a:t>
            </a:r>
            <a:r>
              <a:rPr lang="en-US" dirty="0" smtClean="0">
                <a:solidFill>
                  <a:srgbClr val="FFFFFF"/>
                </a:solidFill>
              </a:rPr>
              <a:t>style</a:t>
            </a:r>
            <a:endParaRPr lang="en-US" sz="2600" b="1" i="1" dirty="0" smtClean="0">
              <a:solidFill>
                <a:srgbClr val="FF0000"/>
              </a:solidFill>
            </a:endParaRPr>
          </a:p>
          <a:p>
            <a:pPr marL="0" indent="0">
              <a:buNone/>
            </a:pPr>
            <a:r>
              <a:rPr lang="en-US" sz="2900" b="1" i="1" u="sng" dirty="0" smtClean="0">
                <a:solidFill>
                  <a:srgbClr val="FF0000"/>
                </a:solidFill>
              </a:rPr>
              <a:t>D</a:t>
            </a:r>
            <a:r>
              <a:rPr lang="en-US" sz="2900" b="1" i="1" dirty="0" smtClean="0">
                <a:solidFill>
                  <a:srgbClr val="FF0000"/>
                </a:solidFill>
              </a:rPr>
              <a:t>isengage</a:t>
            </a:r>
          </a:p>
          <a:p>
            <a:pPr lvl="1"/>
            <a:r>
              <a:rPr lang="en-US" sz="1900" dirty="0" smtClean="0">
                <a:solidFill>
                  <a:srgbClr val="FFFFFF"/>
                </a:solidFill>
              </a:rPr>
              <a:t>Do not play the game – do not respond to stimuli</a:t>
            </a:r>
          </a:p>
          <a:p>
            <a:pPr lvl="1"/>
            <a:r>
              <a:rPr lang="en-US" sz="1900" dirty="0" smtClean="0">
                <a:solidFill>
                  <a:srgbClr val="FFFFFF"/>
                </a:solidFill>
              </a:rPr>
              <a:t>Maintain independent thinking – disengage from mass mind control mechanism</a:t>
            </a:r>
            <a:endParaRPr lang="en-US" sz="1900" dirty="0">
              <a:solidFill>
                <a:srgbClr val="FFFFFF"/>
              </a:solidFill>
            </a:endParaRPr>
          </a:p>
          <a:p>
            <a:pPr marL="0" indent="0">
              <a:buNone/>
            </a:pPr>
            <a:r>
              <a:rPr lang="en-US" sz="3400" b="1" i="1" u="sng" dirty="0" smtClean="0">
                <a:solidFill>
                  <a:srgbClr val="FF0000"/>
                </a:solidFill>
              </a:rPr>
              <a:t>D</a:t>
            </a:r>
            <a:r>
              <a:rPr lang="en-US" sz="2900" b="1" i="1" dirty="0" smtClean="0">
                <a:solidFill>
                  <a:srgbClr val="FF0000"/>
                </a:solidFill>
              </a:rPr>
              <a:t>ivine Help</a:t>
            </a:r>
          </a:p>
          <a:p>
            <a:pPr lvl="1"/>
            <a:r>
              <a:rPr lang="en-US" dirty="0" smtClean="0">
                <a:solidFill>
                  <a:srgbClr val="FFFFFF"/>
                </a:solidFill>
              </a:rPr>
              <a:t>Develop in the spiritual world – the real world</a:t>
            </a:r>
          </a:p>
          <a:p>
            <a:pPr lvl="1"/>
            <a:r>
              <a:rPr lang="en-US" dirty="0" smtClean="0">
                <a:solidFill>
                  <a:srgbClr val="FFFFFF"/>
                </a:solidFill>
              </a:rPr>
              <a:t>Pray to God</a:t>
            </a:r>
            <a:endParaRPr lang="en-US" dirty="0">
              <a:solidFill>
                <a:srgbClr val="FFFFFF"/>
              </a:solidFill>
            </a:endParaRPr>
          </a:p>
          <a:p>
            <a:pPr lvl="1"/>
            <a:endParaRPr lang="en-US" dirty="0">
              <a:solidFill>
                <a:srgbClr val="FFFFFF"/>
              </a:solidFill>
            </a:endParaRPr>
          </a:p>
          <a:p>
            <a:pPr lvl="1"/>
            <a:endParaRPr lang="en-US" dirty="0" smtClean="0">
              <a:solidFill>
                <a:srgbClr val="FFFFFF"/>
              </a:solidFill>
            </a:endParaRPr>
          </a:p>
          <a:p>
            <a:pPr lvl="1"/>
            <a:endParaRPr lang="en-US" dirty="0" smtClean="0">
              <a:solidFill>
                <a:srgbClr val="FFFFFF"/>
              </a:solidFill>
            </a:endParaRPr>
          </a:p>
          <a:p>
            <a:pPr marL="0" indent="0">
              <a:buNone/>
            </a:pPr>
            <a:endParaRPr lang="en-US" dirty="0" smtClean="0"/>
          </a:p>
          <a:p>
            <a:pPr marL="0" indent="0">
              <a:buNone/>
            </a:pPr>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Copyright @2018-2021 by Jian Liang, All Rights Reserved</a:t>
            </a:r>
            <a:endParaRPr lang="en-US"/>
          </a:p>
        </p:txBody>
      </p:sp>
    </p:spTree>
    <p:extLst>
      <p:ext uri="{BB962C8B-B14F-4D97-AF65-F5344CB8AC3E}">
        <p14:creationId xmlns:p14="http://schemas.microsoft.com/office/powerpoint/2010/main" val="271972336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 Us Know Your Thoughts …</a:t>
            </a:r>
            <a:endParaRPr lang="en-US" dirty="0"/>
          </a:p>
        </p:txBody>
      </p:sp>
      <p:sp>
        <p:nvSpPr>
          <p:cNvPr id="3" name="Content Placeholder 2"/>
          <p:cNvSpPr>
            <a:spLocks noGrp="1"/>
          </p:cNvSpPr>
          <p:nvPr>
            <p:ph idx="1"/>
          </p:nvPr>
        </p:nvSpPr>
        <p:spPr/>
        <p:txBody>
          <a:bodyPr>
            <a:normAutofit/>
          </a:bodyPr>
          <a:lstStyle/>
          <a:p>
            <a:pPr marL="0" indent="0">
              <a:buNone/>
            </a:pPr>
            <a:endParaRPr lang="en-US" dirty="0"/>
          </a:p>
          <a:p>
            <a:pPr lvl="3"/>
            <a:r>
              <a:rPr lang="en-US" dirty="0" smtClean="0"/>
              <a:t>Leave your comments</a:t>
            </a:r>
          </a:p>
          <a:p>
            <a:pPr lvl="3"/>
            <a:r>
              <a:rPr lang="en-US" dirty="0" smtClean="0"/>
              <a:t>Contact us in </a:t>
            </a:r>
            <a:r>
              <a:rPr lang="en-US" dirty="0" smtClean="0">
                <a:hlinkClick r:id="rId2"/>
              </a:rPr>
              <a:t>www.BreakTheMKChain.org</a:t>
            </a:r>
            <a:endParaRPr lang="en-US" dirty="0" smtClean="0"/>
          </a:p>
          <a:p>
            <a:pPr lvl="3"/>
            <a:r>
              <a:rPr lang="en-US" dirty="0" smtClean="0"/>
              <a:t>Email: jian_liang@tutanota.com</a:t>
            </a:r>
          </a:p>
          <a:p>
            <a:pPr lvl="3"/>
            <a:endParaRPr lang="en-US" dirty="0"/>
          </a:p>
          <a:p>
            <a:pPr marL="860425" lvl="3" indent="0">
              <a:buNone/>
            </a:pPr>
            <a:endParaRPr lang="en-US" dirty="0" smtClean="0"/>
          </a:p>
          <a:p>
            <a:pPr lvl="1"/>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Copyright @2018-2021 by Jian Liang, All Rights Reserved</a:t>
            </a:r>
            <a:endParaRPr lang="en-US"/>
          </a:p>
        </p:txBody>
      </p:sp>
    </p:spTree>
    <p:extLst>
      <p:ext uri="{BB962C8B-B14F-4D97-AF65-F5344CB8AC3E}">
        <p14:creationId xmlns:p14="http://schemas.microsoft.com/office/powerpoint/2010/main" val="247285573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i="1" dirty="0" smtClean="0"/>
              <a:t>Synthetic World(s)</a:t>
            </a:r>
            <a:endParaRPr lang="en-US" sz="3200" dirty="0"/>
          </a:p>
        </p:txBody>
      </p:sp>
      <p:sp>
        <p:nvSpPr>
          <p:cNvPr id="3" name="Content Placeholder 2"/>
          <p:cNvSpPr>
            <a:spLocks noGrp="1"/>
          </p:cNvSpPr>
          <p:nvPr>
            <p:ph idx="1"/>
          </p:nvPr>
        </p:nvSpPr>
        <p:spPr>
          <a:xfrm>
            <a:off x="779463" y="1425387"/>
            <a:ext cx="7583487" cy="4863353"/>
          </a:xfrm>
        </p:spPr>
        <p:txBody>
          <a:bodyPr>
            <a:normAutofit fontScale="92500" lnSpcReduction="20000"/>
          </a:bodyPr>
          <a:lstStyle/>
          <a:p>
            <a:r>
              <a:rPr lang="en-US" dirty="0" smtClean="0"/>
              <a:t>The “world” is </a:t>
            </a:r>
            <a:r>
              <a:rPr lang="en-US" i="1" dirty="0" smtClean="0">
                <a:solidFill>
                  <a:srgbClr val="FF0000"/>
                </a:solidFill>
              </a:rPr>
              <a:t>computer simulated</a:t>
            </a:r>
          </a:p>
          <a:p>
            <a:pPr lvl="1"/>
            <a:r>
              <a:rPr lang="en-US" dirty="0" smtClean="0"/>
              <a:t>Digitalize real world – “The </a:t>
            </a:r>
            <a:r>
              <a:rPr lang="en-US" dirty="0"/>
              <a:t>Sentient World Simulation project (SWS</a:t>
            </a:r>
            <a:r>
              <a:rPr lang="en-US" dirty="0" smtClean="0"/>
              <a:t>)”</a:t>
            </a:r>
            <a:endParaRPr lang="en-US" dirty="0"/>
          </a:p>
          <a:p>
            <a:pPr lvl="1"/>
            <a:r>
              <a:rPr lang="en-US" dirty="0" smtClean="0"/>
              <a:t>Create </a:t>
            </a:r>
            <a:r>
              <a:rPr lang="en-US" dirty="0"/>
              <a:t>c</a:t>
            </a:r>
            <a:r>
              <a:rPr lang="en-US" dirty="0" smtClean="0"/>
              <a:t>omputer </a:t>
            </a:r>
            <a:r>
              <a:rPr lang="en-US" dirty="0"/>
              <a:t>m</a:t>
            </a:r>
            <a:r>
              <a:rPr lang="en-US" dirty="0" smtClean="0"/>
              <a:t>irror/copy of digitalized </a:t>
            </a:r>
            <a:r>
              <a:rPr lang="en-US" dirty="0"/>
              <a:t>r</a:t>
            </a:r>
            <a:r>
              <a:rPr lang="en-US" dirty="0" smtClean="0"/>
              <a:t>eal </a:t>
            </a:r>
            <a:r>
              <a:rPr lang="en-US" dirty="0"/>
              <a:t>w</a:t>
            </a:r>
            <a:r>
              <a:rPr lang="en-US" dirty="0" smtClean="0"/>
              <a:t>orld</a:t>
            </a:r>
          </a:p>
          <a:p>
            <a:pPr lvl="1"/>
            <a:r>
              <a:rPr lang="en-US" dirty="0" smtClean="0"/>
              <a:t>Augmented Reality: </a:t>
            </a:r>
            <a:r>
              <a:rPr lang="en-US" sz="1300" dirty="0" smtClean="0"/>
              <a:t>an </a:t>
            </a:r>
            <a:r>
              <a:rPr lang="en-US" sz="1300" dirty="0"/>
              <a:t>interactive experience of a real-world environment where the objects that reside in the real world are enhanced by computer-generated perceptual information, sometimes across multiple sensory modalities, including visual, auditory, haptic, somatosensory and olfactory.</a:t>
            </a:r>
            <a:endParaRPr lang="en-US" sz="1300" dirty="0" smtClean="0"/>
          </a:p>
          <a:p>
            <a:r>
              <a:rPr lang="en-US" dirty="0" smtClean="0"/>
              <a:t>The “world” is </a:t>
            </a:r>
            <a:r>
              <a:rPr lang="en-US" i="1" dirty="0" smtClean="0">
                <a:solidFill>
                  <a:srgbClr val="FFFFFF"/>
                </a:solidFill>
              </a:rPr>
              <a:t>perceived</a:t>
            </a:r>
            <a:r>
              <a:rPr lang="en-US" i="1" dirty="0" smtClean="0">
                <a:solidFill>
                  <a:srgbClr val="FF0000"/>
                </a:solidFill>
              </a:rPr>
              <a:t> </a:t>
            </a:r>
            <a:r>
              <a:rPr lang="en-US" i="1" dirty="0" smtClean="0"/>
              <a:t>via</a:t>
            </a:r>
            <a:r>
              <a:rPr lang="en-US" i="1" dirty="0" smtClean="0">
                <a:solidFill>
                  <a:srgbClr val="FF0000"/>
                </a:solidFill>
              </a:rPr>
              <a:t> computer-generated “senses”</a:t>
            </a:r>
          </a:p>
          <a:p>
            <a:pPr lvl="1"/>
            <a:r>
              <a:rPr lang="en-US" dirty="0"/>
              <a:t>Hijack and replace Human’s biological perception of external world with computer generated perception in real-time</a:t>
            </a:r>
          </a:p>
          <a:p>
            <a:pPr lvl="1"/>
            <a:r>
              <a:rPr lang="en-US" dirty="0" smtClean="0"/>
              <a:t>Block or manipulate human’s </a:t>
            </a:r>
            <a:r>
              <a:rPr lang="en-US" dirty="0"/>
              <a:t>interaction with external world</a:t>
            </a:r>
          </a:p>
          <a:p>
            <a:pPr lvl="1"/>
            <a:r>
              <a:rPr lang="en-US" dirty="0" smtClean="0"/>
              <a:t>Sensory </a:t>
            </a:r>
            <a:r>
              <a:rPr lang="en-US" dirty="0"/>
              <a:t>Input to human’s brain is controlled and/or modified </a:t>
            </a:r>
            <a:r>
              <a:rPr lang="en-US" dirty="0" smtClean="0"/>
              <a:t>by implants and </a:t>
            </a:r>
            <a:r>
              <a:rPr lang="en-US" dirty="0"/>
              <a:t>machine </a:t>
            </a:r>
            <a:r>
              <a:rPr lang="en-US" dirty="0" smtClean="0"/>
              <a:t>commands</a:t>
            </a:r>
          </a:p>
          <a:p>
            <a:r>
              <a:rPr lang="en-US" dirty="0" smtClean="0"/>
              <a:t>The </a:t>
            </a:r>
            <a:r>
              <a:rPr lang="en-US" dirty="0"/>
              <a:t>“world” </a:t>
            </a:r>
            <a:r>
              <a:rPr lang="en-US" dirty="0" smtClean="0">
                <a:solidFill>
                  <a:srgbClr val="FF0000"/>
                </a:solidFill>
              </a:rPr>
              <a:t>exists as Virtual </a:t>
            </a:r>
            <a:r>
              <a:rPr lang="en-US" dirty="0">
                <a:solidFill>
                  <a:srgbClr val="FF0000"/>
                </a:solidFill>
              </a:rPr>
              <a:t>R</a:t>
            </a:r>
            <a:r>
              <a:rPr lang="en-US" dirty="0" smtClean="0">
                <a:solidFill>
                  <a:srgbClr val="FF0000"/>
                </a:solidFill>
              </a:rPr>
              <a:t>eality (VR)</a:t>
            </a:r>
            <a:r>
              <a:rPr lang="en-US" dirty="0" smtClean="0"/>
              <a:t>, </a:t>
            </a:r>
            <a:r>
              <a:rPr lang="en-US" dirty="0" smtClean="0">
                <a:solidFill>
                  <a:srgbClr val="FFFFFF"/>
                </a:solidFill>
              </a:rPr>
              <a:t>Augmented overlay  in real world (</a:t>
            </a:r>
            <a:r>
              <a:rPr lang="en-US" dirty="0" smtClean="0">
                <a:solidFill>
                  <a:srgbClr val="FF0000"/>
                </a:solidFill>
              </a:rPr>
              <a:t>AR</a:t>
            </a:r>
            <a:r>
              <a:rPr lang="en-US" dirty="0" smtClean="0">
                <a:solidFill>
                  <a:srgbClr val="FFFFFF"/>
                </a:solidFill>
              </a:rPr>
              <a:t>),</a:t>
            </a:r>
            <a:r>
              <a:rPr lang="en-US" dirty="0" smtClean="0">
                <a:solidFill>
                  <a:srgbClr val="FF0000"/>
                </a:solidFill>
              </a:rPr>
              <a:t> or other types of reality</a:t>
            </a:r>
            <a:endParaRPr lang="en-US" i="1" dirty="0">
              <a:solidFill>
                <a:srgbClr val="FF0000"/>
              </a:solidFill>
            </a:endParaRPr>
          </a:p>
          <a:p>
            <a:pPr marL="282575" lvl="1" indent="0">
              <a:buNone/>
            </a:pPr>
            <a:endParaRPr lang="en-US" dirty="0" smtClean="0"/>
          </a:p>
          <a:p>
            <a:pPr lvl="1"/>
            <a:endParaRPr lang="en-US" dirty="0" smtClean="0"/>
          </a:p>
          <a:p>
            <a:endParaRPr lang="en-US" dirty="0" smtClean="0">
              <a:solidFill>
                <a:srgbClr val="FF0000"/>
              </a:solidFill>
            </a:endParaRPr>
          </a:p>
          <a:p>
            <a:endParaRPr lang="en-US" dirty="0"/>
          </a:p>
          <a:p>
            <a:endParaRPr lang="en-US" dirty="0"/>
          </a:p>
        </p:txBody>
      </p:sp>
      <p:sp>
        <p:nvSpPr>
          <p:cNvPr id="4" name="Footer Placeholder 3"/>
          <p:cNvSpPr>
            <a:spLocks noGrp="1"/>
          </p:cNvSpPr>
          <p:nvPr>
            <p:ph type="ftr" sz="quarter" idx="11"/>
          </p:nvPr>
        </p:nvSpPr>
        <p:spPr/>
        <p:txBody>
          <a:bodyPr/>
          <a:lstStyle/>
          <a:p>
            <a:r>
              <a:rPr lang="en-US" smtClean="0"/>
              <a:t>Copyright @2018-2021 by Jian Liang, All Rights Reserved</a:t>
            </a:r>
            <a:endParaRPr lang="en-US"/>
          </a:p>
        </p:txBody>
      </p:sp>
    </p:spTree>
    <p:extLst>
      <p:ext uri="{BB962C8B-B14F-4D97-AF65-F5344CB8AC3E}">
        <p14:creationId xmlns:p14="http://schemas.microsoft.com/office/powerpoint/2010/main" val="323982980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i="1" dirty="0" smtClean="0"/>
              <a:t>Synthetic Real Human, </a:t>
            </a:r>
            <a:r>
              <a:rPr lang="en-US" sz="2800" dirty="0"/>
              <a:t>Augmented </a:t>
            </a:r>
            <a:r>
              <a:rPr lang="en-US" sz="2800" dirty="0" smtClean="0"/>
              <a:t>Real World</a:t>
            </a:r>
            <a:endParaRPr lang="en-US" sz="2800" dirty="0"/>
          </a:p>
        </p:txBody>
      </p:sp>
      <p:sp>
        <p:nvSpPr>
          <p:cNvPr id="3" name="Content Placeholder 2"/>
          <p:cNvSpPr>
            <a:spLocks noGrp="1"/>
          </p:cNvSpPr>
          <p:nvPr>
            <p:ph idx="1"/>
          </p:nvPr>
        </p:nvSpPr>
        <p:spPr/>
        <p:txBody>
          <a:bodyPr>
            <a:normAutofit fontScale="92500" lnSpcReduction="20000"/>
          </a:bodyPr>
          <a:lstStyle/>
          <a:p>
            <a:r>
              <a:rPr lang="en-US" dirty="0" smtClean="0"/>
              <a:t>Synthetic Real Human</a:t>
            </a:r>
          </a:p>
          <a:p>
            <a:pPr lvl="1"/>
            <a:r>
              <a:rPr lang="en-US" dirty="0" smtClean="0"/>
              <a:t>Augmented Body </a:t>
            </a:r>
          </a:p>
          <a:p>
            <a:pPr lvl="1"/>
            <a:r>
              <a:rPr lang="en-US" sz="1900" dirty="0"/>
              <a:t>G</a:t>
            </a:r>
            <a:r>
              <a:rPr lang="en-US" sz="1900" dirty="0" smtClean="0"/>
              <a:t>enetically modified </a:t>
            </a:r>
            <a:r>
              <a:rPr lang="en-US" sz="1900" dirty="0"/>
              <a:t>human </a:t>
            </a:r>
            <a:r>
              <a:rPr lang="en-US" sz="1900" dirty="0" smtClean="0"/>
              <a:t>portion; reconfigurable </a:t>
            </a:r>
            <a:r>
              <a:rPr lang="en-US" sz="1900" dirty="0"/>
              <a:t>machine </a:t>
            </a:r>
            <a:r>
              <a:rPr lang="en-US" sz="1900" dirty="0" smtClean="0"/>
              <a:t>portion</a:t>
            </a:r>
          </a:p>
          <a:p>
            <a:pPr lvl="1"/>
            <a:r>
              <a:rPr lang="en-US" sz="1900" dirty="0" smtClean="0"/>
              <a:t>Full body-machine integration; Real-time, remotely </a:t>
            </a:r>
            <a:r>
              <a:rPr lang="en-US" sz="1900" dirty="0"/>
              <a:t>controlled by </a:t>
            </a:r>
            <a:r>
              <a:rPr lang="en-US" sz="1900" dirty="0" smtClean="0"/>
              <a:t>human handlers or </a:t>
            </a:r>
            <a:r>
              <a:rPr lang="en-US" sz="1900" dirty="0"/>
              <a:t>computers</a:t>
            </a:r>
            <a:endParaRPr lang="en-US" sz="1900" dirty="0" smtClean="0"/>
          </a:p>
          <a:p>
            <a:r>
              <a:rPr lang="en-US" dirty="0" smtClean="0"/>
              <a:t>Augmented Real World</a:t>
            </a:r>
            <a:endParaRPr lang="en-US" dirty="0"/>
          </a:p>
          <a:p>
            <a:pPr lvl="1"/>
            <a:r>
              <a:rPr lang="en-US" dirty="0" smtClean="0"/>
              <a:t>Real </a:t>
            </a:r>
            <a:r>
              <a:rPr lang="en-US" dirty="0"/>
              <a:t>world + Modification</a:t>
            </a:r>
          </a:p>
          <a:p>
            <a:pPr lvl="1"/>
            <a:r>
              <a:rPr lang="en-US" dirty="0" smtClean="0">
                <a:solidFill>
                  <a:srgbClr val="FFFF00"/>
                </a:solidFill>
              </a:rPr>
              <a:t>Augmented Perception </a:t>
            </a:r>
            <a:r>
              <a:rPr lang="en-US" dirty="0">
                <a:solidFill>
                  <a:srgbClr val="FFFF00"/>
                </a:solidFill>
              </a:rPr>
              <a:t>input </a:t>
            </a:r>
            <a:r>
              <a:rPr lang="en-US" dirty="0"/>
              <a:t>from </a:t>
            </a:r>
            <a:r>
              <a:rPr lang="en-US" dirty="0" smtClean="0"/>
              <a:t>real world </a:t>
            </a:r>
            <a:r>
              <a:rPr lang="en-US" dirty="0"/>
              <a:t>to </a:t>
            </a:r>
            <a:r>
              <a:rPr lang="en-US" dirty="0" smtClean="0"/>
              <a:t>synthetic human </a:t>
            </a:r>
            <a:r>
              <a:rPr lang="en-US" dirty="0">
                <a:solidFill>
                  <a:srgbClr val="FFFF00"/>
                </a:solidFill>
              </a:rPr>
              <a:t>is controlled </a:t>
            </a:r>
            <a:r>
              <a:rPr lang="en-US" dirty="0"/>
              <a:t>and/or modified by machine commands</a:t>
            </a:r>
          </a:p>
          <a:p>
            <a:pPr lvl="1"/>
            <a:r>
              <a:rPr lang="en-US" dirty="0"/>
              <a:t>Output such as </a:t>
            </a:r>
            <a:r>
              <a:rPr lang="en-US" dirty="0">
                <a:solidFill>
                  <a:srgbClr val="FFFF00"/>
                </a:solidFill>
              </a:rPr>
              <a:t>thoughts and actions are controlled </a:t>
            </a:r>
            <a:r>
              <a:rPr lang="en-US" dirty="0"/>
              <a:t>and/or modified by machine commands</a:t>
            </a:r>
          </a:p>
          <a:p>
            <a:pPr lvl="1"/>
            <a:r>
              <a:rPr lang="en-US" dirty="0"/>
              <a:t>This </a:t>
            </a:r>
            <a:r>
              <a:rPr lang="en-US" dirty="0" smtClean="0"/>
              <a:t>synthetic human’s </a:t>
            </a:r>
            <a:r>
              <a:rPr lang="en-US" dirty="0"/>
              <a:t>consciousness </a:t>
            </a:r>
            <a:r>
              <a:rPr lang="en-US" dirty="0" smtClean="0">
                <a:solidFill>
                  <a:srgbClr val="FFFF00"/>
                </a:solidFill>
              </a:rPr>
              <a:t>can be entirely controlled by </a:t>
            </a:r>
            <a:r>
              <a:rPr lang="en-US" dirty="0">
                <a:solidFill>
                  <a:srgbClr val="FFFF00"/>
                </a:solidFill>
              </a:rPr>
              <a:t>computer</a:t>
            </a:r>
            <a:endParaRPr lang="en-US" dirty="0"/>
          </a:p>
          <a:p>
            <a:endParaRPr lang="en-US" dirty="0" smtClean="0">
              <a:solidFill>
                <a:srgbClr val="FF0000"/>
              </a:solidFill>
            </a:endParaRPr>
          </a:p>
          <a:p>
            <a:endParaRPr lang="en-US" dirty="0"/>
          </a:p>
          <a:p>
            <a:endParaRPr lang="en-US" dirty="0"/>
          </a:p>
        </p:txBody>
      </p:sp>
      <p:sp>
        <p:nvSpPr>
          <p:cNvPr id="4" name="Footer Placeholder 3"/>
          <p:cNvSpPr>
            <a:spLocks noGrp="1"/>
          </p:cNvSpPr>
          <p:nvPr>
            <p:ph type="ftr" sz="quarter" idx="11"/>
          </p:nvPr>
        </p:nvSpPr>
        <p:spPr/>
        <p:txBody>
          <a:bodyPr/>
          <a:lstStyle/>
          <a:p>
            <a:r>
              <a:rPr lang="en-US" smtClean="0"/>
              <a:t>Copyright @2018-2021 by Jian Liang, All Rights Reserved</a:t>
            </a:r>
            <a:endParaRPr lang="en-US"/>
          </a:p>
        </p:txBody>
      </p:sp>
    </p:spTree>
    <p:extLst>
      <p:ext uri="{BB962C8B-B14F-4D97-AF65-F5344CB8AC3E}">
        <p14:creationId xmlns:p14="http://schemas.microsoft.com/office/powerpoint/2010/main" val="321616068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i="1" dirty="0" smtClean="0"/>
              <a:t>Synthetic Real Human, </a:t>
            </a:r>
            <a:r>
              <a:rPr lang="en-US" sz="2800" dirty="0" smtClean="0"/>
              <a:t>Synthetic World</a:t>
            </a:r>
            <a:endParaRPr lang="en-US" sz="2800" dirty="0"/>
          </a:p>
        </p:txBody>
      </p:sp>
      <p:sp>
        <p:nvSpPr>
          <p:cNvPr id="3" name="Content Placeholder 2"/>
          <p:cNvSpPr>
            <a:spLocks noGrp="1"/>
          </p:cNvSpPr>
          <p:nvPr>
            <p:ph idx="1"/>
          </p:nvPr>
        </p:nvSpPr>
        <p:spPr/>
        <p:txBody>
          <a:bodyPr>
            <a:normAutofit fontScale="92500" lnSpcReduction="20000"/>
          </a:bodyPr>
          <a:lstStyle/>
          <a:p>
            <a:r>
              <a:rPr lang="en-US" dirty="0" smtClean="0"/>
              <a:t>Synthetic Real Human</a:t>
            </a:r>
          </a:p>
          <a:p>
            <a:pPr lvl="1"/>
            <a:r>
              <a:rPr lang="en-US" dirty="0" smtClean="0"/>
              <a:t>Augmented Body </a:t>
            </a:r>
          </a:p>
          <a:p>
            <a:pPr lvl="1"/>
            <a:r>
              <a:rPr lang="en-US" sz="1900" dirty="0"/>
              <a:t>G</a:t>
            </a:r>
            <a:r>
              <a:rPr lang="en-US" sz="1900" dirty="0" smtClean="0"/>
              <a:t>enetically modified </a:t>
            </a:r>
            <a:r>
              <a:rPr lang="en-US" sz="1900" dirty="0"/>
              <a:t>human </a:t>
            </a:r>
            <a:r>
              <a:rPr lang="en-US" sz="1900" dirty="0" smtClean="0"/>
              <a:t>portion; reconfigurable </a:t>
            </a:r>
            <a:r>
              <a:rPr lang="en-US" sz="1900" dirty="0"/>
              <a:t>machine </a:t>
            </a:r>
            <a:r>
              <a:rPr lang="en-US" sz="1900" dirty="0" smtClean="0"/>
              <a:t>portion</a:t>
            </a:r>
          </a:p>
          <a:p>
            <a:pPr lvl="1"/>
            <a:r>
              <a:rPr lang="en-US" sz="1900" dirty="0" smtClean="0"/>
              <a:t>Full body-machine integration; Real-time, remotely </a:t>
            </a:r>
            <a:r>
              <a:rPr lang="en-US" sz="1900" dirty="0"/>
              <a:t>controlled by </a:t>
            </a:r>
            <a:r>
              <a:rPr lang="en-US" sz="1900" dirty="0" smtClean="0"/>
              <a:t>human handlers or </a:t>
            </a:r>
            <a:r>
              <a:rPr lang="en-US" sz="1900" dirty="0"/>
              <a:t>computers</a:t>
            </a:r>
            <a:endParaRPr lang="en-US" sz="1900" dirty="0" smtClean="0"/>
          </a:p>
          <a:p>
            <a:r>
              <a:rPr lang="en-US" dirty="0"/>
              <a:t>Synthetic World – Virtual World</a:t>
            </a:r>
          </a:p>
          <a:p>
            <a:pPr lvl="1"/>
            <a:r>
              <a:rPr lang="en-US" dirty="0" smtClean="0">
                <a:solidFill>
                  <a:srgbClr val="FFFF00"/>
                </a:solidFill>
              </a:rPr>
              <a:t>Digitalized, mirrored copy </a:t>
            </a:r>
            <a:r>
              <a:rPr lang="en-US" dirty="0" smtClean="0"/>
              <a:t>of Real </a:t>
            </a:r>
            <a:r>
              <a:rPr lang="en-US" dirty="0"/>
              <a:t>world + Modification</a:t>
            </a:r>
          </a:p>
          <a:p>
            <a:pPr lvl="1"/>
            <a:r>
              <a:rPr lang="en-US" dirty="0">
                <a:solidFill>
                  <a:srgbClr val="FFFF00"/>
                </a:solidFill>
              </a:rPr>
              <a:t>Perception input </a:t>
            </a:r>
            <a:r>
              <a:rPr lang="en-US" dirty="0"/>
              <a:t>from synthetic world to </a:t>
            </a:r>
            <a:r>
              <a:rPr lang="en-US" dirty="0" smtClean="0"/>
              <a:t>synthetic human </a:t>
            </a:r>
            <a:r>
              <a:rPr lang="en-US" dirty="0">
                <a:solidFill>
                  <a:srgbClr val="FFFF00"/>
                </a:solidFill>
              </a:rPr>
              <a:t>is controlled </a:t>
            </a:r>
            <a:r>
              <a:rPr lang="en-US" dirty="0"/>
              <a:t>and/or modified by machine commands</a:t>
            </a:r>
          </a:p>
          <a:p>
            <a:pPr lvl="1"/>
            <a:r>
              <a:rPr lang="en-US" dirty="0"/>
              <a:t>Output such as </a:t>
            </a:r>
            <a:r>
              <a:rPr lang="en-US" dirty="0">
                <a:solidFill>
                  <a:srgbClr val="FFFF00"/>
                </a:solidFill>
              </a:rPr>
              <a:t>thoughts and actions are controlled </a:t>
            </a:r>
            <a:r>
              <a:rPr lang="en-US" dirty="0"/>
              <a:t>and/or modified by machine commands</a:t>
            </a:r>
          </a:p>
          <a:p>
            <a:pPr lvl="1"/>
            <a:r>
              <a:rPr lang="en-US" dirty="0"/>
              <a:t>This </a:t>
            </a:r>
            <a:r>
              <a:rPr lang="en-US" dirty="0" smtClean="0"/>
              <a:t>synthetic human’s </a:t>
            </a:r>
            <a:r>
              <a:rPr lang="en-US" dirty="0"/>
              <a:t>consciousness </a:t>
            </a:r>
            <a:r>
              <a:rPr lang="en-US" dirty="0">
                <a:solidFill>
                  <a:srgbClr val="FFFF00"/>
                </a:solidFill>
              </a:rPr>
              <a:t>“lives” entirely in computer</a:t>
            </a:r>
            <a:endParaRPr lang="en-US" dirty="0"/>
          </a:p>
          <a:p>
            <a:endParaRPr lang="en-US" dirty="0" smtClean="0">
              <a:solidFill>
                <a:srgbClr val="FF0000"/>
              </a:solidFill>
            </a:endParaRPr>
          </a:p>
          <a:p>
            <a:endParaRPr lang="en-US" dirty="0"/>
          </a:p>
          <a:p>
            <a:endParaRPr lang="en-US" dirty="0"/>
          </a:p>
        </p:txBody>
      </p:sp>
      <p:sp>
        <p:nvSpPr>
          <p:cNvPr id="4" name="Footer Placeholder 3"/>
          <p:cNvSpPr>
            <a:spLocks noGrp="1"/>
          </p:cNvSpPr>
          <p:nvPr>
            <p:ph type="ftr" sz="quarter" idx="11"/>
          </p:nvPr>
        </p:nvSpPr>
        <p:spPr/>
        <p:txBody>
          <a:bodyPr/>
          <a:lstStyle/>
          <a:p>
            <a:r>
              <a:rPr lang="en-US" smtClean="0"/>
              <a:t>Copyright @2018-2021 by Jian Liang, All Rights Reserved</a:t>
            </a:r>
            <a:endParaRPr lang="en-US"/>
          </a:p>
        </p:txBody>
      </p:sp>
    </p:spTree>
    <p:extLst>
      <p:ext uri="{BB962C8B-B14F-4D97-AF65-F5344CB8AC3E}">
        <p14:creationId xmlns:p14="http://schemas.microsoft.com/office/powerpoint/2010/main" val="121929610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i="1" dirty="0" smtClean="0"/>
              <a:t>Virtual Human, </a:t>
            </a:r>
            <a:r>
              <a:rPr lang="en-US" sz="2800" dirty="0" smtClean="0"/>
              <a:t>Mirrored Doppelganger</a:t>
            </a:r>
            <a:endParaRPr lang="en-US" sz="2800" dirty="0"/>
          </a:p>
        </p:txBody>
      </p:sp>
      <p:sp>
        <p:nvSpPr>
          <p:cNvPr id="3" name="Content Placeholder 2"/>
          <p:cNvSpPr>
            <a:spLocks noGrp="1"/>
          </p:cNvSpPr>
          <p:nvPr>
            <p:ph idx="1"/>
          </p:nvPr>
        </p:nvSpPr>
        <p:spPr/>
        <p:txBody>
          <a:bodyPr>
            <a:normAutofit fontScale="70000" lnSpcReduction="20000"/>
          </a:bodyPr>
          <a:lstStyle/>
          <a:p>
            <a:r>
              <a:rPr lang="en-US" dirty="0" smtClean="0"/>
              <a:t>Virtual Human</a:t>
            </a:r>
            <a:endParaRPr lang="en-US" dirty="0"/>
          </a:p>
          <a:p>
            <a:pPr lvl="1"/>
            <a:r>
              <a:rPr lang="en-US" dirty="0" smtClean="0"/>
              <a:t>Body: </a:t>
            </a:r>
          </a:p>
          <a:p>
            <a:pPr lvl="2"/>
            <a:r>
              <a:rPr lang="en-US" dirty="0" smtClean="0"/>
              <a:t>Virtual Body – body of a different person; a new computer generated body </a:t>
            </a:r>
          </a:p>
          <a:p>
            <a:pPr lvl="2"/>
            <a:r>
              <a:rPr lang="en-US" dirty="0" smtClean="0"/>
              <a:t>Doppelganger - Real copy or augmented copy of the real, original person</a:t>
            </a:r>
          </a:p>
          <a:p>
            <a:pPr lvl="1"/>
            <a:r>
              <a:rPr lang="en-US" sz="1900" dirty="0" smtClean="0"/>
              <a:t>Consciousness: </a:t>
            </a:r>
          </a:p>
          <a:p>
            <a:pPr lvl="2"/>
            <a:r>
              <a:rPr lang="en-US" sz="1700" dirty="0" smtClean="0"/>
              <a:t>Mirrored copy of the original person</a:t>
            </a:r>
          </a:p>
          <a:p>
            <a:pPr lvl="2"/>
            <a:r>
              <a:rPr lang="en-US" sz="1700" dirty="0" smtClean="0"/>
              <a:t>Augmented copy of the original person</a:t>
            </a:r>
          </a:p>
          <a:p>
            <a:pPr lvl="2"/>
            <a:r>
              <a:rPr lang="en-US" sz="1700" dirty="0" smtClean="0"/>
              <a:t>Computer mixed copies of multiple, different persons</a:t>
            </a:r>
          </a:p>
          <a:p>
            <a:pPr lvl="1"/>
            <a:r>
              <a:rPr lang="en-US" sz="1900" dirty="0" smtClean="0"/>
              <a:t>Full body-machine integration; Real-time, remotely </a:t>
            </a:r>
            <a:r>
              <a:rPr lang="en-US" sz="1900" dirty="0"/>
              <a:t>controlled by </a:t>
            </a:r>
            <a:r>
              <a:rPr lang="en-US" sz="1900" dirty="0" smtClean="0"/>
              <a:t>human handlers or AI computers</a:t>
            </a:r>
          </a:p>
          <a:p>
            <a:r>
              <a:rPr lang="en-US" dirty="0" smtClean="0"/>
              <a:t>Synthetic World – Virtual World</a:t>
            </a:r>
          </a:p>
          <a:p>
            <a:pPr lvl="1"/>
            <a:r>
              <a:rPr lang="en-US" dirty="0" smtClean="0">
                <a:solidFill>
                  <a:srgbClr val="FFFF00"/>
                </a:solidFill>
              </a:rPr>
              <a:t>Digitalized, mirrored copy </a:t>
            </a:r>
            <a:r>
              <a:rPr lang="en-US" dirty="0" smtClean="0"/>
              <a:t>of Real world + Modification</a:t>
            </a:r>
          </a:p>
          <a:p>
            <a:pPr lvl="1"/>
            <a:r>
              <a:rPr lang="en-US" dirty="0" smtClean="0">
                <a:solidFill>
                  <a:srgbClr val="FFFF00"/>
                </a:solidFill>
              </a:rPr>
              <a:t>Perception input </a:t>
            </a:r>
            <a:r>
              <a:rPr lang="en-US" dirty="0" smtClean="0"/>
              <a:t>from synthetic world to virtual human </a:t>
            </a:r>
            <a:r>
              <a:rPr lang="en-US" dirty="0" smtClean="0">
                <a:solidFill>
                  <a:srgbClr val="FFFF00"/>
                </a:solidFill>
              </a:rPr>
              <a:t>is controlled </a:t>
            </a:r>
            <a:r>
              <a:rPr lang="en-US" dirty="0" smtClean="0"/>
              <a:t>and/or modified by machine commands</a:t>
            </a:r>
          </a:p>
          <a:p>
            <a:pPr lvl="1"/>
            <a:r>
              <a:rPr lang="en-US" dirty="0" smtClean="0"/>
              <a:t>Output such as </a:t>
            </a:r>
            <a:r>
              <a:rPr lang="en-US" dirty="0" smtClean="0">
                <a:solidFill>
                  <a:srgbClr val="FFFF00"/>
                </a:solidFill>
              </a:rPr>
              <a:t>thoughts and actions are controlled </a:t>
            </a:r>
            <a:r>
              <a:rPr lang="en-US" dirty="0"/>
              <a:t>and/or modified by machine commands</a:t>
            </a:r>
            <a:endParaRPr lang="en-US" dirty="0" smtClean="0"/>
          </a:p>
          <a:p>
            <a:pPr lvl="1"/>
            <a:r>
              <a:rPr lang="en-US" dirty="0" smtClean="0"/>
              <a:t>This virtual human’s consciousness </a:t>
            </a:r>
            <a:r>
              <a:rPr lang="en-US" dirty="0" smtClean="0">
                <a:solidFill>
                  <a:srgbClr val="FFFF00"/>
                </a:solidFill>
              </a:rPr>
              <a:t>“lives” entirely in computer</a:t>
            </a:r>
            <a:endParaRPr lang="en-US" dirty="0" smtClean="0"/>
          </a:p>
          <a:p>
            <a:endParaRPr lang="en-US" dirty="0" smtClean="0">
              <a:solidFill>
                <a:srgbClr val="FF0000"/>
              </a:solidFill>
            </a:endParaRPr>
          </a:p>
          <a:p>
            <a:endParaRPr lang="en-US" dirty="0"/>
          </a:p>
          <a:p>
            <a:endParaRPr lang="en-US" dirty="0"/>
          </a:p>
        </p:txBody>
      </p:sp>
      <p:sp>
        <p:nvSpPr>
          <p:cNvPr id="4" name="Footer Placeholder 3"/>
          <p:cNvSpPr>
            <a:spLocks noGrp="1"/>
          </p:cNvSpPr>
          <p:nvPr>
            <p:ph type="ftr" sz="quarter" idx="11"/>
          </p:nvPr>
        </p:nvSpPr>
        <p:spPr/>
        <p:txBody>
          <a:bodyPr/>
          <a:lstStyle/>
          <a:p>
            <a:r>
              <a:rPr lang="en-US" smtClean="0"/>
              <a:t>Copyright @2018-2021 by Jian Liang, All Rights Reserved</a:t>
            </a:r>
            <a:endParaRPr lang="en-US"/>
          </a:p>
        </p:txBody>
      </p:sp>
    </p:spTree>
    <p:extLst>
      <p:ext uri="{BB962C8B-B14F-4D97-AF65-F5344CB8AC3E}">
        <p14:creationId xmlns:p14="http://schemas.microsoft.com/office/powerpoint/2010/main" val="177081572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1049240"/>
          </a:xfrm>
        </p:spPr>
        <p:txBody>
          <a:bodyPr/>
          <a:lstStyle/>
          <a:p>
            <a:r>
              <a:rPr lang="en-US" sz="3200" dirty="0" smtClean="0"/>
              <a:t>Live in AR - How does it work</a:t>
            </a:r>
            <a:r>
              <a:rPr lang="en-US" sz="3200" dirty="0"/>
              <a:t>?</a:t>
            </a:r>
          </a:p>
        </p:txBody>
      </p:sp>
      <p:sp>
        <p:nvSpPr>
          <p:cNvPr id="3" name="Content Placeholder 2"/>
          <p:cNvSpPr>
            <a:spLocks noGrp="1"/>
          </p:cNvSpPr>
          <p:nvPr>
            <p:ph idx="1"/>
          </p:nvPr>
        </p:nvSpPr>
        <p:spPr>
          <a:xfrm>
            <a:off x="779463" y="1613311"/>
            <a:ext cx="7583487" cy="4424419"/>
          </a:xfrm>
        </p:spPr>
        <p:txBody>
          <a:bodyPr/>
          <a:lstStyle/>
          <a:p>
            <a:pPr marL="577850" lvl="2" indent="0">
              <a:buNone/>
            </a:pPr>
            <a:endParaRPr lang="en-US" dirty="0"/>
          </a:p>
          <a:p>
            <a:pPr lvl="1"/>
            <a:endParaRPr lang="en-US" dirty="0" smtClean="0"/>
          </a:p>
          <a:p>
            <a:endParaRPr lang="en-US" dirty="0"/>
          </a:p>
        </p:txBody>
      </p:sp>
      <p:sp>
        <p:nvSpPr>
          <p:cNvPr id="5" name="Content Placeholder 2"/>
          <p:cNvSpPr txBox="1">
            <a:spLocks/>
          </p:cNvSpPr>
          <p:nvPr/>
        </p:nvSpPr>
        <p:spPr>
          <a:xfrm>
            <a:off x="779463" y="1828800"/>
            <a:ext cx="7583487" cy="4208930"/>
          </a:xfrm>
          <a:prstGeom prst="rect">
            <a:avLst/>
          </a:prstGeom>
        </p:spPr>
        <p:txBody>
          <a:bodyPr vert="horz" lIns="91440" tIns="45720" rIns="91440" bIns="45720" rtlCol="0">
            <a:normAutofit/>
          </a:bodyPr>
          <a:lst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a:lstStyle>
          <a:p>
            <a:pPr marL="282575" lvl="1" indent="-282575">
              <a:spcBef>
                <a:spcPts val="2000"/>
              </a:spcBef>
            </a:pPr>
            <a:r>
              <a:rPr lang="en-US" dirty="0" smtClean="0">
                <a:solidFill>
                  <a:srgbClr val="FFFF00"/>
                </a:solidFill>
              </a:rPr>
              <a:t>A person lives in real world, yet perceives an external world that is virtually modified by AI;</a:t>
            </a:r>
          </a:p>
          <a:p>
            <a:pPr marL="282575" lvl="1" indent="-282575">
              <a:spcBef>
                <a:spcPts val="2000"/>
              </a:spcBef>
            </a:pPr>
            <a:r>
              <a:rPr lang="en-US" dirty="0" smtClean="0">
                <a:solidFill>
                  <a:srgbClr val="FFFF00"/>
                </a:solidFill>
              </a:rPr>
              <a:t>A person’s perceptions, thoughts, decisions are based on injected information from virtual world;</a:t>
            </a:r>
          </a:p>
          <a:p>
            <a:pPr marL="282575" lvl="1" indent="-282575">
              <a:spcBef>
                <a:spcPts val="2000"/>
              </a:spcBef>
            </a:pPr>
            <a:r>
              <a:rPr lang="en-US" dirty="0" smtClean="0">
                <a:solidFill>
                  <a:srgbClr val="FFFF00"/>
                </a:solidFill>
              </a:rPr>
              <a:t>A person’s emotions, thoughts, decisions</a:t>
            </a:r>
            <a:r>
              <a:rPr lang="en-US" dirty="0">
                <a:solidFill>
                  <a:srgbClr val="FFFF00"/>
                </a:solidFill>
              </a:rPr>
              <a:t> </a:t>
            </a:r>
            <a:r>
              <a:rPr lang="en-US" dirty="0" smtClean="0">
                <a:solidFill>
                  <a:srgbClr val="FFFF00"/>
                </a:solidFill>
              </a:rPr>
              <a:t>are influenced by AI computers’ commands; </a:t>
            </a:r>
          </a:p>
          <a:p>
            <a:pPr marL="282575" lvl="1" indent="-282575">
              <a:spcBef>
                <a:spcPts val="2000"/>
              </a:spcBef>
            </a:pPr>
            <a:r>
              <a:rPr lang="en-US" dirty="0" smtClean="0">
                <a:solidFill>
                  <a:srgbClr val="FFFF00"/>
                </a:solidFill>
              </a:rPr>
              <a:t>A person’s interaction with other persons and external environments are all redirected and manipulated by AI computers;</a:t>
            </a:r>
          </a:p>
          <a:p>
            <a:pPr marL="282575" lvl="1" indent="-282575">
              <a:spcBef>
                <a:spcPts val="2000"/>
              </a:spcBef>
            </a:pPr>
            <a:r>
              <a:rPr lang="en-US" dirty="0" smtClean="0">
                <a:solidFill>
                  <a:srgbClr val="FFFF00"/>
                </a:solidFill>
              </a:rPr>
              <a:t>A person is literally living in an augmented reality prison.</a:t>
            </a:r>
            <a:endParaRPr lang="en-US" dirty="0">
              <a:solidFill>
                <a:srgbClr val="FFFF00"/>
              </a:solidFill>
            </a:endParaRPr>
          </a:p>
          <a:p>
            <a:pPr lvl="1"/>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Copyright @2018-2021 by Jian Liang, All Rights Reserved</a:t>
            </a:r>
            <a:endParaRPr lang="en-US"/>
          </a:p>
        </p:txBody>
      </p:sp>
    </p:spTree>
    <p:extLst>
      <p:ext uri="{BB962C8B-B14F-4D97-AF65-F5344CB8AC3E}">
        <p14:creationId xmlns:p14="http://schemas.microsoft.com/office/powerpoint/2010/main" val="3879539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1049240"/>
          </a:xfrm>
        </p:spPr>
        <p:txBody>
          <a:bodyPr/>
          <a:lstStyle/>
          <a:p>
            <a:r>
              <a:rPr lang="en-US" sz="3200" dirty="0" smtClean="0"/>
              <a:t>Technologies that </a:t>
            </a:r>
            <a:r>
              <a:rPr lang="en-US" sz="3200" b="1" u="sng" dirty="0" smtClean="0"/>
              <a:t>LED</a:t>
            </a:r>
            <a:r>
              <a:rPr lang="en-US" sz="3200" dirty="0" smtClean="0"/>
              <a:t> us there:</a:t>
            </a:r>
            <a:endParaRPr lang="en-US" sz="3200" dirty="0"/>
          </a:p>
        </p:txBody>
      </p:sp>
      <p:sp>
        <p:nvSpPr>
          <p:cNvPr id="3" name="Content Placeholder 2"/>
          <p:cNvSpPr>
            <a:spLocks noGrp="1"/>
          </p:cNvSpPr>
          <p:nvPr>
            <p:ph idx="1"/>
          </p:nvPr>
        </p:nvSpPr>
        <p:spPr>
          <a:xfrm>
            <a:off x="779463" y="1613311"/>
            <a:ext cx="7583487" cy="4424419"/>
          </a:xfrm>
        </p:spPr>
        <p:txBody>
          <a:bodyPr/>
          <a:lstStyle/>
          <a:p>
            <a:pPr marL="577850" lvl="2" indent="0">
              <a:buNone/>
            </a:pPr>
            <a:endParaRPr lang="en-US" dirty="0"/>
          </a:p>
          <a:p>
            <a:pPr lvl="1"/>
            <a:endParaRPr lang="en-US" dirty="0" smtClean="0"/>
          </a:p>
          <a:p>
            <a:endParaRPr lang="en-US" dirty="0"/>
          </a:p>
        </p:txBody>
      </p:sp>
      <p:sp>
        <p:nvSpPr>
          <p:cNvPr id="5" name="Content Placeholder 2"/>
          <p:cNvSpPr txBox="1">
            <a:spLocks/>
          </p:cNvSpPr>
          <p:nvPr/>
        </p:nvSpPr>
        <p:spPr>
          <a:xfrm>
            <a:off x="779463" y="1828800"/>
            <a:ext cx="7583487" cy="4208930"/>
          </a:xfrm>
          <a:prstGeom prst="rect">
            <a:avLst/>
          </a:prstGeom>
        </p:spPr>
        <p:txBody>
          <a:bodyPr vert="horz" lIns="91440" tIns="45720" rIns="91440" bIns="45720" rtlCol="0">
            <a:normAutofit fontScale="77500" lnSpcReduction="20000"/>
          </a:bodyPr>
          <a:lst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a:lstStyle>
          <a:p>
            <a:r>
              <a:rPr lang="en-US" dirty="0" smtClean="0">
                <a:solidFill>
                  <a:srgbClr val="FFFFFF"/>
                </a:solidFill>
              </a:rPr>
              <a:t>From</a:t>
            </a:r>
            <a:r>
              <a:rPr lang="en-US" dirty="0" smtClean="0"/>
              <a:t> </a:t>
            </a:r>
            <a:r>
              <a:rPr lang="en-US" dirty="0" smtClean="0">
                <a:solidFill>
                  <a:srgbClr val="FF0000"/>
                </a:solidFill>
              </a:rPr>
              <a:t>Human</a:t>
            </a:r>
            <a:r>
              <a:rPr lang="en-US" dirty="0" smtClean="0"/>
              <a:t> to </a:t>
            </a:r>
            <a:r>
              <a:rPr lang="en-US" dirty="0" smtClean="0">
                <a:solidFill>
                  <a:srgbClr val="FF0000"/>
                </a:solidFill>
              </a:rPr>
              <a:t>Cyborg</a:t>
            </a:r>
          </a:p>
          <a:p>
            <a:pPr lvl="1"/>
            <a:r>
              <a:rPr lang="en-US" dirty="0" smtClean="0">
                <a:solidFill>
                  <a:srgbClr val="FFFFFF"/>
                </a:solidFill>
              </a:rPr>
              <a:t>Brain-computer interface</a:t>
            </a:r>
          </a:p>
          <a:p>
            <a:pPr lvl="1"/>
            <a:r>
              <a:rPr lang="en-US" dirty="0">
                <a:solidFill>
                  <a:srgbClr val="FFFFFF"/>
                </a:solidFill>
              </a:rPr>
              <a:t>Genetic engineering</a:t>
            </a:r>
          </a:p>
          <a:p>
            <a:pPr lvl="1"/>
            <a:r>
              <a:rPr lang="en-US" dirty="0" smtClean="0">
                <a:solidFill>
                  <a:srgbClr val="FFFFFF"/>
                </a:solidFill>
              </a:rPr>
              <a:t>Whole </a:t>
            </a:r>
            <a:r>
              <a:rPr lang="en-US" dirty="0">
                <a:solidFill>
                  <a:srgbClr val="FFFFFF"/>
                </a:solidFill>
              </a:rPr>
              <a:t>brain emulation (WBE</a:t>
            </a:r>
            <a:r>
              <a:rPr lang="en-US" dirty="0" smtClean="0">
                <a:solidFill>
                  <a:srgbClr val="FFFFFF"/>
                </a:solidFill>
              </a:rPr>
              <a:t>), upload human consciousness to quantum computers and cloud</a:t>
            </a:r>
          </a:p>
          <a:p>
            <a:pPr lvl="1"/>
            <a:r>
              <a:rPr lang="en-US" dirty="0" smtClean="0">
                <a:solidFill>
                  <a:srgbClr val="FFFFFF"/>
                </a:solidFill>
              </a:rPr>
              <a:t>Remote </a:t>
            </a:r>
            <a:r>
              <a:rPr lang="en-US" dirty="0">
                <a:solidFill>
                  <a:srgbClr val="FFFFFF"/>
                </a:solidFill>
              </a:rPr>
              <a:t>control of </a:t>
            </a:r>
            <a:r>
              <a:rPr lang="en-US" dirty="0" smtClean="0">
                <a:solidFill>
                  <a:srgbClr val="FFFFFF"/>
                </a:solidFill>
              </a:rPr>
              <a:t>consciousness</a:t>
            </a:r>
            <a:endParaRPr lang="en-US" dirty="0" smtClean="0">
              <a:solidFill>
                <a:srgbClr val="FFFF00"/>
              </a:solidFill>
            </a:endParaRPr>
          </a:p>
          <a:p>
            <a:r>
              <a:rPr lang="en-US" dirty="0"/>
              <a:t>From </a:t>
            </a:r>
            <a:r>
              <a:rPr lang="en-US" dirty="0" smtClean="0">
                <a:solidFill>
                  <a:srgbClr val="FF0000"/>
                </a:solidFill>
              </a:rPr>
              <a:t>Real World </a:t>
            </a:r>
            <a:r>
              <a:rPr lang="en-US" dirty="0" smtClean="0"/>
              <a:t>to </a:t>
            </a:r>
            <a:r>
              <a:rPr lang="en-US" dirty="0" smtClean="0">
                <a:solidFill>
                  <a:srgbClr val="FF0000"/>
                </a:solidFill>
              </a:rPr>
              <a:t>Virtual World</a:t>
            </a:r>
            <a:endParaRPr lang="en-US" dirty="0">
              <a:solidFill>
                <a:srgbClr val="FF0000"/>
              </a:solidFill>
            </a:endParaRPr>
          </a:p>
          <a:p>
            <a:pPr lvl="1"/>
            <a:r>
              <a:rPr lang="en-US" dirty="0" smtClean="0"/>
              <a:t>Big Data, </a:t>
            </a:r>
            <a:r>
              <a:rPr lang="en-US" dirty="0" err="1" smtClean="0"/>
              <a:t>Geoengineering</a:t>
            </a:r>
            <a:r>
              <a:rPr lang="en-US" dirty="0" smtClean="0"/>
              <a:t>, etc.</a:t>
            </a:r>
          </a:p>
          <a:p>
            <a:pPr lvl="1"/>
            <a:r>
              <a:rPr lang="en-US" dirty="0" smtClean="0"/>
              <a:t>The Sentient World Simulation project (SWS)</a:t>
            </a:r>
          </a:p>
          <a:p>
            <a:pPr lvl="1"/>
            <a:r>
              <a:rPr lang="en-US" dirty="0" smtClean="0"/>
              <a:t>AI Controlled Virtual Reality</a:t>
            </a:r>
          </a:p>
          <a:p>
            <a:pPr lvl="1"/>
            <a:endParaRPr lang="en-US" dirty="0"/>
          </a:p>
          <a:p>
            <a:r>
              <a:rPr lang="en-US" dirty="0" smtClean="0"/>
              <a:t>From </a:t>
            </a:r>
            <a:r>
              <a:rPr lang="en-US" dirty="0" smtClean="0">
                <a:solidFill>
                  <a:srgbClr val="FF0000"/>
                </a:solidFill>
              </a:rPr>
              <a:t>Free</a:t>
            </a:r>
            <a:r>
              <a:rPr lang="en-US" dirty="0" smtClean="0"/>
              <a:t> </a:t>
            </a:r>
            <a:r>
              <a:rPr lang="en-US" dirty="0" smtClean="0">
                <a:solidFill>
                  <a:srgbClr val="FF0000"/>
                </a:solidFill>
              </a:rPr>
              <a:t>human </a:t>
            </a:r>
            <a:r>
              <a:rPr lang="en-US" dirty="0" smtClean="0"/>
              <a:t>to </a:t>
            </a:r>
            <a:r>
              <a:rPr lang="en-US" dirty="0" smtClean="0">
                <a:solidFill>
                  <a:srgbClr val="FF0000"/>
                </a:solidFill>
              </a:rPr>
              <a:t>Slaves</a:t>
            </a:r>
            <a:endParaRPr lang="en-US" dirty="0" smtClean="0"/>
          </a:p>
          <a:p>
            <a:pPr lvl="1"/>
            <a:r>
              <a:rPr lang="en-US" dirty="0" smtClean="0"/>
              <a:t>Social Engineering</a:t>
            </a:r>
          </a:p>
          <a:p>
            <a:pPr lvl="1"/>
            <a:r>
              <a:rPr lang="en-US" dirty="0">
                <a:solidFill>
                  <a:srgbClr val="FF0000"/>
                </a:solidFill>
              </a:rPr>
              <a:t>Mind-control Programming, Mass Mind Control</a:t>
            </a:r>
          </a:p>
          <a:p>
            <a:pPr lvl="1"/>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Copyright @2018-2021 by Jian Liang, All Rights Reserved</a:t>
            </a:r>
            <a:endParaRPr lang="en-US"/>
          </a:p>
        </p:txBody>
      </p:sp>
    </p:spTree>
    <p:extLst>
      <p:ext uri="{BB962C8B-B14F-4D97-AF65-F5344CB8AC3E}">
        <p14:creationId xmlns:p14="http://schemas.microsoft.com/office/powerpoint/2010/main" val="334706905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Many </a:t>
            </a:r>
            <a:r>
              <a:rPr lang="en-US" sz="2800" dirty="0" smtClean="0"/>
              <a:t>Copies and/or Versions </a:t>
            </a:r>
            <a:r>
              <a:rPr lang="en-US" sz="2800" dirty="0"/>
              <a:t>of Consciousness</a:t>
            </a:r>
          </a:p>
        </p:txBody>
      </p:sp>
      <p:sp>
        <p:nvSpPr>
          <p:cNvPr id="3" name="Content Placeholder 2"/>
          <p:cNvSpPr>
            <a:spLocks noGrp="1"/>
          </p:cNvSpPr>
          <p:nvPr>
            <p:ph idx="1"/>
          </p:nvPr>
        </p:nvSpPr>
        <p:spPr>
          <a:xfrm>
            <a:off x="779463" y="1526374"/>
            <a:ext cx="7583487" cy="4511356"/>
          </a:xfrm>
        </p:spPr>
        <p:txBody>
          <a:bodyPr>
            <a:normAutofit fontScale="85000" lnSpcReduction="20000"/>
          </a:bodyPr>
          <a:lstStyle/>
          <a:p>
            <a:pPr marL="0" indent="0">
              <a:buNone/>
            </a:pPr>
            <a:r>
              <a:rPr lang="en-US" dirty="0"/>
              <a:t>	</a:t>
            </a:r>
            <a:r>
              <a:rPr lang="en-US" dirty="0" smtClean="0"/>
              <a:t>One Digitalized copy </a:t>
            </a:r>
            <a:r>
              <a:rPr lang="en-US" dirty="0"/>
              <a:t>of O</a:t>
            </a:r>
            <a:r>
              <a:rPr lang="en-US" dirty="0" smtClean="0"/>
              <a:t>riginal Consciousness of a person</a:t>
            </a:r>
            <a:endParaRPr lang="en-US" dirty="0"/>
          </a:p>
          <a:p>
            <a:pPr marL="0" indent="0">
              <a:buNone/>
            </a:pPr>
            <a:r>
              <a:rPr lang="en-US" sz="1900" i="1" dirty="0" smtClean="0">
                <a:sym typeface="Wingdings"/>
              </a:rPr>
              <a:t> </a:t>
            </a:r>
            <a:r>
              <a:rPr lang="en-US" sz="1900" i="1" dirty="0" smtClean="0"/>
              <a:t>Modify to </a:t>
            </a:r>
          </a:p>
          <a:p>
            <a:pPr marL="0" indent="0">
              <a:buNone/>
            </a:pPr>
            <a:r>
              <a:rPr lang="en-US" dirty="0" smtClean="0"/>
              <a:t>	</a:t>
            </a:r>
            <a:r>
              <a:rPr lang="en-US" dirty="0" smtClean="0">
                <a:solidFill>
                  <a:srgbClr val="FFFF00"/>
                </a:solidFill>
              </a:rPr>
              <a:t>Unlimited copies of Augmented Consciousness </a:t>
            </a:r>
            <a:r>
              <a:rPr lang="en-US" dirty="0" smtClean="0"/>
              <a:t>– modified overlay of original consciousness</a:t>
            </a:r>
          </a:p>
          <a:p>
            <a:pPr marL="0" indent="0">
              <a:buNone/>
            </a:pPr>
            <a:r>
              <a:rPr lang="en-US" sz="1900" i="1" dirty="0" smtClean="0">
                <a:solidFill>
                  <a:srgbClr val="FFFFFF"/>
                </a:solidFill>
                <a:sym typeface="Wingdings"/>
              </a:rPr>
              <a:t> </a:t>
            </a:r>
            <a:r>
              <a:rPr lang="en-US" sz="1900" i="1" dirty="0" smtClean="0">
                <a:solidFill>
                  <a:srgbClr val="FFFFFF"/>
                </a:solidFill>
              </a:rPr>
              <a:t>Copy to </a:t>
            </a:r>
          </a:p>
          <a:p>
            <a:pPr marL="0" indent="0">
              <a:buNone/>
            </a:pPr>
            <a:r>
              <a:rPr lang="en-US" dirty="0">
                <a:solidFill>
                  <a:srgbClr val="FFFFFF"/>
                </a:solidFill>
              </a:rPr>
              <a:t>	</a:t>
            </a:r>
            <a:r>
              <a:rPr lang="en-US" dirty="0" smtClean="0">
                <a:solidFill>
                  <a:srgbClr val="FFFF00"/>
                </a:solidFill>
              </a:rPr>
              <a:t>Unlimited copies </a:t>
            </a:r>
            <a:r>
              <a:rPr lang="en-US" dirty="0" smtClean="0">
                <a:solidFill>
                  <a:srgbClr val="FFFFFF"/>
                </a:solidFill>
              </a:rPr>
              <a:t>of Original </a:t>
            </a:r>
            <a:r>
              <a:rPr lang="en-US" dirty="0">
                <a:solidFill>
                  <a:srgbClr val="FFFFFF"/>
                </a:solidFill>
              </a:rPr>
              <a:t>C</a:t>
            </a:r>
            <a:r>
              <a:rPr lang="en-US" dirty="0" smtClean="0">
                <a:solidFill>
                  <a:srgbClr val="FFFFFF"/>
                </a:solidFill>
              </a:rPr>
              <a:t>onsciousness</a:t>
            </a:r>
            <a:r>
              <a:rPr lang="en-US" dirty="0" smtClean="0">
                <a:solidFill>
                  <a:srgbClr val="FFFF00"/>
                </a:solidFill>
              </a:rPr>
              <a:t>, </a:t>
            </a:r>
            <a:r>
              <a:rPr lang="en-US" dirty="0" smtClean="0"/>
              <a:t>and/or </a:t>
            </a:r>
            <a:r>
              <a:rPr lang="en-US" dirty="0" smtClean="0">
                <a:solidFill>
                  <a:srgbClr val="FFFF00"/>
                </a:solidFill>
              </a:rPr>
              <a:t>many versions </a:t>
            </a:r>
            <a:r>
              <a:rPr lang="en-US" dirty="0" smtClean="0">
                <a:solidFill>
                  <a:srgbClr val="FFFFFF"/>
                </a:solidFill>
              </a:rPr>
              <a:t>of Augmented Consciousness </a:t>
            </a:r>
          </a:p>
          <a:p>
            <a:pPr marL="0" indent="0">
              <a:buNone/>
            </a:pPr>
            <a:r>
              <a:rPr lang="en-US" sz="1900" i="1" dirty="0" smtClean="0">
                <a:solidFill>
                  <a:srgbClr val="FFFFFF"/>
                </a:solidFill>
                <a:sym typeface="Wingdings"/>
              </a:rPr>
              <a:t> </a:t>
            </a:r>
            <a:r>
              <a:rPr lang="en-US" sz="1900" i="1" dirty="0" smtClean="0">
                <a:solidFill>
                  <a:srgbClr val="FFFFFF"/>
                </a:solidFill>
              </a:rPr>
              <a:t>Install in</a:t>
            </a:r>
          </a:p>
          <a:p>
            <a:pPr marL="0" indent="0">
              <a:buNone/>
            </a:pPr>
            <a:r>
              <a:rPr lang="en-US" sz="1900" i="1" dirty="0">
                <a:solidFill>
                  <a:srgbClr val="FFFFFF"/>
                </a:solidFill>
              </a:rPr>
              <a:t>	O</a:t>
            </a:r>
            <a:r>
              <a:rPr lang="en-US" sz="1900" i="1" dirty="0" smtClean="0">
                <a:solidFill>
                  <a:srgbClr val="FFFFFF"/>
                </a:solidFill>
              </a:rPr>
              <a:t>ne or Many Synthetic human </a:t>
            </a:r>
          </a:p>
          <a:p>
            <a:pPr marL="0" indent="0">
              <a:buNone/>
            </a:pPr>
            <a:r>
              <a:rPr lang="en-US" sz="1900" i="1" dirty="0" smtClean="0">
                <a:solidFill>
                  <a:srgbClr val="FFFFFF"/>
                </a:solidFill>
                <a:sym typeface="Wingdings"/>
              </a:rPr>
              <a:t> </a:t>
            </a:r>
            <a:r>
              <a:rPr lang="en-US" sz="1900" i="1" dirty="0" smtClean="0">
                <a:solidFill>
                  <a:srgbClr val="FFFFFF"/>
                </a:solidFill>
              </a:rPr>
              <a:t>Run on</a:t>
            </a:r>
          </a:p>
          <a:p>
            <a:pPr marL="282575" lvl="1" indent="0">
              <a:buNone/>
            </a:pPr>
            <a:r>
              <a:rPr lang="en-US" dirty="0" smtClean="0"/>
              <a:t>	</a:t>
            </a:r>
            <a:r>
              <a:rPr lang="en-US" dirty="0">
                <a:solidFill>
                  <a:srgbClr val="FFFF00"/>
                </a:solidFill>
              </a:rPr>
              <a:t>Unlimited </a:t>
            </a:r>
            <a:r>
              <a:rPr lang="en-US" dirty="0" smtClean="0">
                <a:solidFill>
                  <a:srgbClr val="FFFF00"/>
                </a:solidFill>
              </a:rPr>
              <a:t>types and versions of realities </a:t>
            </a:r>
            <a:r>
              <a:rPr lang="en-US" dirty="0" smtClean="0">
                <a:solidFill>
                  <a:srgbClr val="FFFFFF"/>
                </a:solidFill>
              </a:rPr>
              <a:t>- VRs, ARs, or other types of realities - running in </a:t>
            </a:r>
            <a:r>
              <a:rPr lang="en-US" dirty="0" smtClean="0">
                <a:solidFill>
                  <a:srgbClr val="FFFF00"/>
                </a:solidFill>
              </a:rPr>
              <a:t>many computers ( </a:t>
            </a:r>
            <a:r>
              <a:rPr lang="en-US" i="1" dirty="0" smtClean="0">
                <a:solidFill>
                  <a:srgbClr val="FFFF00"/>
                </a:solidFill>
              </a:rPr>
              <a:t>or possibly real world?)</a:t>
            </a:r>
          </a:p>
          <a:p>
            <a:pPr marL="282575" lvl="1" indent="0">
              <a:buNone/>
            </a:pPr>
            <a:endParaRPr lang="en-US" i="1" dirty="0" smtClean="0">
              <a:solidFill>
                <a:srgbClr val="FFFF00"/>
              </a:solidFill>
            </a:endParaRPr>
          </a:p>
          <a:p>
            <a:endParaRPr lang="en-US" dirty="0" smtClean="0">
              <a:solidFill>
                <a:srgbClr val="FF0000"/>
              </a:solidFill>
            </a:endParaRPr>
          </a:p>
          <a:p>
            <a:endParaRPr lang="en-US" dirty="0"/>
          </a:p>
          <a:p>
            <a:endParaRPr lang="en-US" dirty="0"/>
          </a:p>
        </p:txBody>
      </p:sp>
      <p:sp>
        <p:nvSpPr>
          <p:cNvPr id="4" name="Footer Placeholder 3"/>
          <p:cNvSpPr>
            <a:spLocks noGrp="1"/>
          </p:cNvSpPr>
          <p:nvPr>
            <p:ph type="ftr" sz="quarter" idx="11"/>
          </p:nvPr>
        </p:nvSpPr>
        <p:spPr/>
        <p:txBody>
          <a:bodyPr/>
          <a:lstStyle/>
          <a:p>
            <a:r>
              <a:rPr lang="en-US" smtClean="0"/>
              <a:t>Copyright @2018-2021 by Jian Liang, All Rights Reserved</a:t>
            </a:r>
            <a:endParaRPr lang="en-US"/>
          </a:p>
        </p:txBody>
      </p:sp>
    </p:spTree>
    <p:extLst>
      <p:ext uri="{BB962C8B-B14F-4D97-AF65-F5344CB8AC3E}">
        <p14:creationId xmlns:p14="http://schemas.microsoft.com/office/powerpoint/2010/main" val="211183543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1049240"/>
          </a:xfrm>
        </p:spPr>
        <p:txBody>
          <a:bodyPr/>
          <a:lstStyle/>
          <a:p>
            <a:r>
              <a:rPr lang="en-US" sz="3600" dirty="0" smtClean="0"/>
              <a:t>What are the agendas behind this?</a:t>
            </a:r>
            <a:endParaRPr lang="en-US" sz="3600" dirty="0"/>
          </a:p>
        </p:txBody>
      </p:sp>
      <p:sp>
        <p:nvSpPr>
          <p:cNvPr id="3" name="Content Placeholder 2"/>
          <p:cNvSpPr>
            <a:spLocks noGrp="1"/>
          </p:cNvSpPr>
          <p:nvPr>
            <p:ph idx="1"/>
          </p:nvPr>
        </p:nvSpPr>
        <p:spPr>
          <a:xfrm>
            <a:off x="779463" y="1613311"/>
            <a:ext cx="7583487" cy="4424419"/>
          </a:xfrm>
        </p:spPr>
        <p:txBody>
          <a:bodyPr/>
          <a:lstStyle/>
          <a:p>
            <a:pPr marL="577850" lvl="2" indent="0">
              <a:buNone/>
            </a:pPr>
            <a:endParaRPr lang="en-US" dirty="0"/>
          </a:p>
          <a:p>
            <a:pPr lvl="1"/>
            <a:endParaRPr lang="en-US" dirty="0" smtClean="0"/>
          </a:p>
          <a:p>
            <a:endParaRPr lang="en-US" dirty="0"/>
          </a:p>
        </p:txBody>
      </p:sp>
      <p:sp>
        <p:nvSpPr>
          <p:cNvPr id="5" name="Content Placeholder 2"/>
          <p:cNvSpPr txBox="1">
            <a:spLocks/>
          </p:cNvSpPr>
          <p:nvPr/>
        </p:nvSpPr>
        <p:spPr>
          <a:xfrm>
            <a:off x="779463" y="1828800"/>
            <a:ext cx="7583487" cy="4208930"/>
          </a:xfrm>
          <a:prstGeom prst="rect">
            <a:avLst/>
          </a:prstGeom>
        </p:spPr>
        <p:txBody>
          <a:bodyPr vert="horz" lIns="91440" tIns="45720" rIns="91440" bIns="45720" rtlCol="0">
            <a:normAutofit/>
          </a:bodyPr>
          <a:lst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a:lstStyle>
          <a:p>
            <a:pPr marL="0" indent="0">
              <a:buNone/>
            </a:pPr>
            <a:r>
              <a:rPr lang="en-US" dirty="0" smtClean="0">
                <a:solidFill>
                  <a:srgbClr val="FFFFFF"/>
                </a:solidFill>
              </a:rPr>
              <a:t>Ultimately control human </a:t>
            </a:r>
            <a:endParaRPr lang="en-US" dirty="0" smtClean="0"/>
          </a:p>
          <a:p>
            <a:pPr lvl="1"/>
            <a:r>
              <a:rPr lang="en-US" dirty="0"/>
              <a:t>100% virtual human – create mind clone, intellectually and emotionally alive virtual human</a:t>
            </a:r>
          </a:p>
          <a:p>
            <a:pPr lvl="1"/>
            <a:r>
              <a:rPr lang="en-US" dirty="0" smtClean="0"/>
              <a:t>Harvest </a:t>
            </a:r>
            <a:r>
              <a:rPr lang="en-US" dirty="0"/>
              <a:t>human energy, creativities, productivities without the </a:t>
            </a:r>
            <a:r>
              <a:rPr lang="en-US" dirty="0" smtClean="0"/>
              <a:t>cost of maintaining a physical human</a:t>
            </a:r>
          </a:p>
          <a:p>
            <a:pPr lvl="1"/>
            <a:r>
              <a:rPr lang="en-US" dirty="0" smtClean="0"/>
              <a:t>Total </a:t>
            </a:r>
            <a:r>
              <a:rPr lang="en-US" dirty="0"/>
              <a:t>control of </a:t>
            </a:r>
            <a:r>
              <a:rPr lang="en-US" dirty="0" smtClean="0"/>
              <a:t>human’s body, consciousness, life</a:t>
            </a:r>
          </a:p>
          <a:p>
            <a:pPr lvl="1"/>
            <a:r>
              <a:rPr lang="en-US" dirty="0" smtClean="0"/>
              <a:t>Digital immorality – who decides and who controls?</a:t>
            </a:r>
            <a:endParaRPr lang="en-US" dirty="0"/>
          </a:p>
          <a:p>
            <a:pPr lvl="1"/>
            <a:endParaRPr lang="en-US" dirty="0"/>
          </a:p>
          <a:p>
            <a:pPr marL="0" indent="0">
              <a:buNone/>
            </a:pPr>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Copyright @2018-2021 by Jian Liang, All Rights Reserved</a:t>
            </a:r>
            <a:endParaRPr lang="en-US"/>
          </a:p>
        </p:txBody>
      </p:sp>
    </p:spTree>
    <p:extLst>
      <p:ext uri="{BB962C8B-B14F-4D97-AF65-F5344CB8AC3E}">
        <p14:creationId xmlns:p14="http://schemas.microsoft.com/office/powerpoint/2010/main" val="303445909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4251</TotalTime>
  <Words>1227</Words>
  <Application>Microsoft Macintosh PowerPoint</Application>
  <PresentationFormat>On-screen Show (4:3)</PresentationFormat>
  <Paragraphs>145</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Revolution</vt:lpstr>
      <vt:lpstr>Real Human vs Virtual Human Living in a Synthetic World  </vt:lpstr>
      <vt:lpstr>Synthetic World(s)</vt:lpstr>
      <vt:lpstr>Synthetic Real Human, Augmented Real World</vt:lpstr>
      <vt:lpstr>Synthetic Real Human, Synthetic World</vt:lpstr>
      <vt:lpstr>Virtual Human, Mirrored Doppelganger</vt:lpstr>
      <vt:lpstr>Live in AR - How does it work?</vt:lpstr>
      <vt:lpstr>Technologies that LED us there:</vt:lpstr>
      <vt:lpstr>Many Copies and/or Versions of Consciousness</vt:lpstr>
      <vt:lpstr>What are the agendas behind this?</vt:lpstr>
      <vt:lpstr>What are the agendas behind this?</vt:lpstr>
      <vt:lpstr>What can we do to stop it?</vt:lpstr>
      <vt:lpstr>Let Us Know Your Thoughts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Pray Power for MK Survivors</dc:title>
  <dc:creator>Jian Liang</dc:creator>
  <cp:lastModifiedBy>Jian Liang</cp:lastModifiedBy>
  <cp:revision>105</cp:revision>
  <dcterms:created xsi:type="dcterms:W3CDTF">2020-10-15T00:28:27Z</dcterms:created>
  <dcterms:modified xsi:type="dcterms:W3CDTF">2021-09-04T02:18:17Z</dcterms:modified>
</cp:coreProperties>
</file>