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handoutMasterIdLst>
    <p:handoutMasterId r:id="rId17"/>
  </p:handoutMasterIdLst>
  <p:sldIdLst>
    <p:sldId id="256" r:id="rId2"/>
    <p:sldId id="263" r:id="rId3"/>
    <p:sldId id="271" r:id="rId4"/>
    <p:sldId id="273" r:id="rId5"/>
    <p:sldId id="277" r:id="rId6"/>
    <p:sldId id="276" r:id="rId7"/>
    <p:sldId id="274" r:id="rId8"/>
    <p:sldId id="278" r:id="rId9"/>
    <p:sldId id="272" r:id="rId10"/>
    <p:sldId id="268" r:id="rId11"/>
    <p:sldId id="259" r:id="rId12"/>
    <p:sldId id="267" r:id="rId13"/>
    <p:sldId id="269"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9718" autoAdjust="0"/>
  </p:normalViewPr>
  <p:slideViewPr>
    <p:cSldViewPr snapToGrid="0" snapToObjects="1">
      <p:cViewPr varScale="1">
        <p:scale>
          <a:sx n="104" d="100"/>
          <a:sy n="104" d="100"/>
        </p:scale>
        <p:origin x="-1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60EAB7-9235-3345-BED4-FDA8B4F1C376}" type="datetimeFigureOut">
              <a:rPr lang="en-US" smtClean="0"/>
              <a:t>9/4/21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0DEC4C-1D41-BD45-A048-68DBC06C1A64}" type="slidenum">
              <a:rPr lang="en-US" smtClean="0"/>
              <a:t>‹#›</a:t>
            </a:fld>
            <a:endParaRPr lang="en-US"/>
          </a:p>
        </p:txBody>
      </p:sp>
    </p:spTree>
    <p:extLst>
      <p:ext uri="{BB962C8B-B14F-4D97-AF65-F5344CB8AC3E}">
        <p14:creationId xmlns:p14="http://schemas.microsoft.com/office/powerpoint/2010/main" val="25175294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B794D9-A41B-3D4E-8EE8-1ABCEC7BB844}" type="datetimeFigureOut">
              <a:rPr lang="en-US" smtClean="0"/>
              <a:t>9/4/21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E7235-A611-BE42-A2F9-D1F7D43B0B46}" type="slidenum">
              <a:rPr lang="en-US" smtClean="0"/>
              <a:t>‹#›</a:t>
            </a:fld>
            <a:endParaRPr lang="en-US"/>
          </a:p>
        </p:txBody>
      </p:sp>
    </p:spTree>
    <p:extLst>
      <p:ext uri="{BB962C8B-B14F-4D97-AF65-F5344CB8AC3E}">
        <p14:creationId xmlns:p14="http://schemas.microsoft.com/office/powerpoint/2010/main" val="32122498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SWS: “The goal of the Sentient World Simulation (SWS) is to build a synthetic mirror of the real world with automated continuous calibration with respect to current real-world information, such as major events, opinion polls, demographic statistics, economic reports, and shifts in trends. The ability of a synthetic model of the real world to sense, adapt, and react to real events distinguishes SWS from the traditional approach of constructing a simulation to illustrate a phenomena. Behaviors emerge in the SWS mirror world and are observed much as they are observed in the real world. Basing the synthetic world in theory in a manner that is unbiased to specific outcomes offers a unique environment in which to develop, test, and prove new perspectives. SWS consists of components capable of capturing new events as they occur anywhere in the world, focus on any local area of the synthetic world offers sufficient detail. In other words, the set of models that make up the synthetic environment encompass the behavior of individuals, organizations, institutions, infrastructures and geographies while simultaneously capturing the trends emerging from the interaction among entities as well as between entities and the environment.”  -- https://</a:t>
            </a:r>
            <a:r>
              <a:rPr lang="en-US" dirty="0" err="1" smtClean="0"/>
              <a:t>www.krannert.purdue.edu</a:t>
            </a:r>
            <a:endParaRPr lang="en-US" dirty="0"/>
          </a:p>
        </p:txBody>
      </p:sp>
      <p:sp>
        <p:nvSpPr>
          <p:cNvPr id="4" name="Slide Number Placeholder 3"/>
          <p:cNvSpPr>
            <a:spLocks noGrp="1"/>
          </p:cNvSpPr>
          <p:nvPr>
            <p:ph type="sldNum" sz="quarter" idx="10"/>
          </p:nvPr>
        </p:nvSpPr>
        <p:spPr/>
        <p:txBody>
          <a:bodyPr/>
          <a:lstStyle/>
          <a:p>
            <a:fld id="{654E7235-A611-BE42-A2F9-D1F7D43B0B46}" type="slidenum">
              <a:rPr lang="en-US" smtClean="0"/>
              <a:t>10</a:t>
            </a:fld>
            <a:endParaRPr lang="en-US"/>
          </a:p>
        </p:txBody>
      </p:sp>
    </p:spTree>
    <p:extLst>
      <p:ext uri="{BB962C8B-B14F-4D97-AF65-F5344CB8AC3E}">
        <p14:creationId xmlns:p14="http://schemas.microsoft.com/office/powerpoint/2010/main" val="753924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5300C3D-8C1C-614D-BF11-C1164D4F8007}" type="datetime1">
              <a:rPr lang="en-US" smtClean="0"/>
              <a:t>9/4/21</a:t>
            </a:fld>
            <a:endParaRPr lang="en-US"/>
          </a:p>
        </p:txBody>
      </p:sp>
      <p:sp>
        <p:nvSpPr>
          <p:cNvPr id="20" name="Footer Placeholder 19"/>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10" name="Slide Number Placeholder 9"/>
          <p:cNvSpPr>
            <a:spLocks noGrp="1"/>
          </p:cNvSpPr>
          <p:nvPr>
            <p:ph type="sldNum" sz="quarter" idx="12"/>
          </p:nvPr>
        </p:nvSpPr>
        <p:spPr/>
        <p:txBody>
          <a:bodyPr/>
          <a:lstStyle>
            <a:extLst/>
          </a:lstStyle>
          <a:p>
            <a:fld id="{93E4AAA4-6363-4581-962D-1ACCC2D600C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20F408-0591-3C4D-A44B-998928F7E397}" type="datetime1">
              <a:rPr lang="en-US" smtClean="0"/>
              <a:t>9/4/21</a:t>
            </a:fld>
            <a:endParaRPr lang="en-US"/>
          </a:p>
        </p:txBody>
      </p:sp>
      <p:sp>
        <p:nvSpPr>
          <p:cNvPr id="5" name="Footer Placeholder 4"/>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69387F-E2D5-9647-9859-C08800E3C060}" type="datetime1">
              <a:rPr lang="en-US" smtClean="0"/>
              <a:t>9/4/21</a:t>
            </a:fld>
            <a:endParaRPr lang="en-US"/>
          </a:p>
        </p:txBody>
      </p:sp>
      <p:sp>
        <p:nvSpPr>
          <p:cNvPr id="5" name="Footer Placeholder 4"/>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2E427F-F153-074A-8F3F-C043C14C6E4A}" type="datetime1">
              <a:rPr lang="en-US" smtClean="0"/>
              <a:t>9/4/21</a:t>
            </a:fld>
            <a:endParaRPr lang="en-US"/>
          </a:p>
        </p:txBody>
      </p:sp>
      <p:sp>
        <p:nvSpPr>
          <p:cNvPr id="5" name="Footer Placeholder 4"/>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07EAA3-A98B-B04C-9584-BCB3ABC5B546}" type="datetime1">
              <a:rPr lang="en-US" smtClean="0"/>
              <a:t>9/4/21</a:t>
            </a:fld>
            <a:endParaRPr lang="en-US"/>
          </a:p>
        </p:txBody>
      </p:sp>
      <p:sp>
        <p:nvSpPr>
          <p:cNvPr id="5" name="Footer Placeholder 4"/>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6" name="Slide Number Placeholder 5"/>
          <p:cNvSpPr>
            <a:spLocks noGrp="1"/>
          </p:cNvSpPr>
          <p:nvPr>
            <p:ph type="sldNum" sz="quarter" idx="12"/>
          </p:nvPr>
        </p:nvSpPr>
        <p:spPr/>
        <p:txBody>
          <a:bodyPr/>
          <a:lstStyle>
            <a:extLst/>
          </a:lstStyle>
          <a:p>
            <a:fld id="{93E4AAA4-6363-4581-962D-1ACCC2D600C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1282D9-9BB3-9045-ABB3-CBEEFBA295EF}" type="datetime1">
              <a:rPr lang="en-US" smtClean="0"/>
              <a:t>9/4/21</a:t>
            </a:fld>
            <a:endParaRPr lang="en-US"/>
          </a:p>
        </p:txBody>
      </p:sp>
      <p:sp>
        <p:nvSpPr>
          <p:cNvPr id="6" name="Footer Placeholder 5"/>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D58E7E6-E6BF-F847-ABDD-70F6AABC3EF2}" type="datetime1">
              <a:rPr lang="en-US" smtClean="0"/>
              <a:t>9/4/21</a:t>
            </a:fld>
            <a:endParaRPr lang="en-US"/>
          </a:p>
        </p:txBody>
      </p:sp>
      <p:sp>
        <p:nvSpPr>
          <p:cNvPr id="8" name="Footer Placeholder 7"/>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9" name="Slide Number Placeholder 8"/>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34DE110-F7CC-2144-A9FE-57DD7914E71C}" type="datetime1">
              <a:rPr lang="en-US" smtClean="0"/>
              <a:t>9/4/21</a:t>
            </a:fld>
            <a:endParaRPr lang="en-US"/>
          </a:p>
        </p:txBody>
      </p:sp>
      <p:sp>
        <p:nvSpPr>
          <p:cNvPr id="4" name="Footer Placeholder 3"/>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5" name="Slide Number Placeholder 4"/>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5F301AD-414C-4A47-A7EC-1926612DCD39}" type="datetime1">
              <a:rPr lang="en-US" smtClean="0"/>
              <a:t>9/4/21</a:t>
            </a:fld>
            <a:endParaRPr lang="en-US"/>
          </a:p>
        </p:txBody>
      </p:sp>
      <p:sp>
        <p:nvSpPr>
          <p:cNvPr id="3" name="Footer Placeholder 2"/>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4" name="Slide Number Placeholder 3"/>
          <p:cNvSpPr>
            <a:spLocks noGrp="1"/>
          </p:cNvSpPr>
          <p:nvPr>
            <p:ph type="sldNum" sz="quarter" idx="12"/>
          </p:nvPr>
        </p:nvSpPr>
        <p:spPr/>
        <p:txBody>
          <a:bodyPr/>
          <a:lstStyle>
            <a:extLst/>
          </a:lstStyle>
          <a:p>
            <a:fld id="{93E4AAA4-6363-4581-962D-1ACCC2D600C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2EAA8B-64BB-C74F-BBE2-186FA9F4BED4}" type="datetime1">
              <a:rPr lang="en-US" smtClean="0"/>
              <a:t>9/4/21</a:t>
            </a:fld>
            <a:endParaRPr lang="en-US"/>
          </a:p>
        </p:txBody>
      </p:sp>
      <p:sp>
        <p:nvSpPr>
          <p:cNvPr id="6" name="Footer Placeholder 5"/>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extLst/>
          </a:lstStyle>
          <a:p>
            <a:fld id="{93E4AAA4-6363-4581-962D-1ACCC2D600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CEAC7B6-9319-5B4A-AA7F-FF8D248C4CA3}" type="datetime1">
              <a:rPr lang="en-US" smtClean="0"/>
              <a:t>9/4/21</a:t>
            </a:fld>
            <a:endParaRPr lang="en-US"/>
          </a:p>
        </p:txBody>
      </p:sp>
      <p:sp>
        <p:nvSpPr>
          <p:cNvPr id="6" name="Footer Placeholder 5"/>
          <p:cNvSpPr>
            <a:spLocks noGrp="1"/>
          </p:cNvSpPr>
          <p:nvPr>
            <p:ph type="ftr" sz="quarter" idx="11"/>
          </p:nvPr>
        </p:nvSpPr>
        <p:spPr/>
        <p:txBody>
          <a:bodyPr/>
          <a:lstStyle>
            <a:extLst/>
          </a:lstStyle>
          <a:p>
            <a:r>
              <a:rPr lang="en-US" smtClean="0"/>
              <a:t>Copyright @2018-2021 by Jian Liang, All Rights Reserved</a:t>
            </a:r>
            <a:endParaRPr lang="en-US"/>
          </a:p>
        </p:txBody>
      </p:sp>
      <p:sp>
        <p:nvSpPr>
          <p:cNvPr id="7" name="Slide Number Placeholder 6"/>
          <p:cNvSpPr>
            <a:spLocks noGrp="1"/>
          </p:cNvSpPr>
          <p:nvPr>
            <p:ph type="sldNum" sz="quarter" idx="12"/>
          </p:nvPr>
        </p:nvSpPr>
        <p:spPr/>
        <p:txBody>
          <a:bodyPr/>
          <a:lstStyle>
            <a:extLst/>
          </a:lstStyle>
          <a:p>
            <a:fld id="{93E4AAA4-6363-4581-962D-1ACCC2D600C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8FCD19-090E-5749-AE04-AE46338DDA49}" type="datetime1">
              <a:rPr lang="en-US" smtClean="0"/>
              <a:t>9/4/21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Copyright @2018-2021 by Jian Liang, All Rights Reserved</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3E4AAA4-6363-4581-962D-1ACCC2D600C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reakTheMKChain.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2888" y="938236"/>
            <a:ext cx="6990062" cy="3604205"/>
          </a:xfrm>
        </p:spPr>
        <p:txBody>
          <a:bodyPr/>
          <a:lstStyle/>
          <a:p>
            <a:r>
              <a:rPr lang="en-US" sz="3600" dirty="0" smtClean="0">
                <a:solidFill>
                  <a:srgbClr val="FF0000"/>
                </a:solidFill>
              </a:rPr>
              <a:t>Many Lives </a:t>
            </a:r>
            <a:r>
              <a:rPr lang="en-US" sz="3600" dirty="0" smtClean="0"/>
              <a:t>with</a:t>
            </a:r>
            <a:br>
              <a:rPr lang="en-US" sz="3600" dirty="0" smtClean="0"/>
            </a:br>
            <a:r>
              <a:rPr lang="en-US" sz="3600" dirty="0" smtClean="0">
                <a:solidFill>
                  <a:srgbClr val="FFFF00"/>
                </a:solidFill>
              </a:rPr>
              <a:t>Many Versions of </a:t>
            </a:r>
            <a:r>
              <a:rPr lang="en-US" sz="3600" dirty="0" smtClean="0">
                <a:solidFill>
                  <a:srgbClr val="FFFF00"/>
                </a:solidFill>
              </a:rPr>
              <a:t>Consciousness</a:t>
            </a:r>
            <a:r>
              <a:rPr lang="en-US" sz="3600" dirty="0" smtClean="0"/>
              <a:t/>
            </a:r>
            <a:br>
              <a:rPr lang="en-US" sz="3600" dirty="0" smtClean="0"/>
            </a:br>
            <a:r>
              <a:rPr lang="en-US" sz="3600" dirty="0" smtClean="0"/>
              <a:t>Living in </a:t>
            </a:r>
            <a:r>
              <a:rPr lang="en-US" sz="3600" dirty="0" smtClean="0">
                <a:solidFill>
                  <a:srgbClr val="FF0000"/>
                </a:solidFill>
              </a:rPr>
              <a:t>Synthetic Worlds </a:t>
            </a:r>
            <a:r>
              <a:rPr lang="en-US" sz="3200" dirty="0"/>
              <a:t/>
            </a:r>
            <a:br>
              <a:rPr lang="en-US" sz="3200" dirty="0"/>
            </a:br>
            <a:endParaRPr lang="en-US" sz="3200" dirty="0"/>
          </a:p>
        </p:txBody>
      </p:sp>
      <p:sp>
        <p:nvSpPr>
          <p:cNvPr id="3" name="Subtitle 2"/>
          <p:cNvSpPr>
            <a:spLocks noGrp="1"/>
          </p:cNvSpPr>
          <p:nvPr>
            <p:ph type="subTitle" idx="1"/>
          </p:nvPr>
        </p:nvSpPr>
        <p:spPr>
          <a:xfrm>
            <a:off x="1600201" y="4542442"/>
            <a:ext cx="6762749" cy="1177040"/>
          </a:xfrm>
        </p:spPr>
        <p:txBody>
          <a:bodyPr>
            <a:normAutofit fontScale="92500" lnSpcReduction="20000"/>
          </a:bodyPr>
          <a:lstStyle/>
          <a:p>
            <a:pPr algn="r"/>
            <a:r>
              <a:rPr lang="en-US" i="1" dirty="0" smtClean="0"/>
              <a:t>Presented by Jian Liang </a:t>
            </a:r>
          </a:p>
          <a:p>
            <a:pPr algn="r"/>
            <a:r>
              <a:rPr lang="en-US" i="1" dirty="0" err="1" smtClean="0"/>
              <a:t>BreakTheMKChain.org</a:t>
            </a:r>
            <a:endParaRPr lang="en-US" i="1" dirty="0" smtClean="0"/>
          </a:p>
          <a:p>
            <a:pPr algn="r"/>
            <a:r>
              <a:rPr lang="en-US" dirty="0" smtClean="0"/>
              <a:t>June </a:t>
            </a:r>
            <a:r>
              <a:rPr lang="en-US" dirty="0"/>
              <a:t>9</a:t>
            </a:r>
            <a:r>
              <a:rPr lang="en-US" baseline="30000" dirty="0" smtClean="0"/>
              <a:t>th</a:t>
            </a:r>
            <a:r>
              <a:rPr lang="en-US" dirty="0" smtClean="0"/>
              <a:t>, 2021</a:t>
            </a:r>
            <a:endParaRPr lang="en-US" dirty="0"/>
          </a:p>
        </p:txBody>
      </p:sp>
      <p:sp>
        <p:nvSpPr>
          <p:cNvPr id="6" name="Footer Placeholder 3"/>
          <p:cNvSpPr>
            <a:spLocks noGrp="1"/>
          </p:cNvSpPr>
          <p:nvPr>
            <p:ph type="ftr" sz="quarter" idx="11"/>
          </p:nvPr>
        </p:nvSpPr>
        <p:spPr>
          <a:xfrm>
            <a:off x="5715000" y="6305550"/>
            <a:ext cx="2895600" cy="476250"/>
          </a:xfrm>
        </p:spPr>
        <p:txBody>
          <a:bodyPr/>
          <a:lstStyle/>
          <a:p>
            <a:r>
              <a:rPr lang="en-US" dirty="0" smtClean="0"/>
              <a:t>Copyright @2018-2021 by Jian Liang, </a:t>
            </a:r>
            <a:endParaRPr lang="en-US" dirty="0" smtClean="0"/>
          </a:p>
          <a:p>
            <a:r>
              <a:rPr lang="en-US" dirty="0" smtClean="0"/>
              <a:t>All </a:t>
            </a:r>
            <a:r>
              <a:rPr lang="en-US" dirty="0" smtClean="0"/>
              <a:t>Rights Reserved</a:t>
            </a:r>
            <a:endParaRPr lang="en-US" dirty="0"/>
          </a:p>
        </p:txBody>
      </p:sp>
    </p:spTree>
    <p:extLst>
      <p:ext uri="{BB962C8B-B14F-4D97-AF65-F5344CB8AC3E}">
        <p14:creationId xmlns:p14="http://schemas.microsoft.com/office/powerpoint/2010/main" val="33054301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745" y="381000"/>
            <a:ext cx="7583487" cy="1049240"/>
          </a:xfrm>
        </p:spPr>
        <p:txBody>
          <a:bodyPr/>
          <a:lstStyle/>
          <a:p>
            <a:r>
              <a:rPr lang="en-US" sz="3200" dirty="0" smtClean="0"/>
              <a:t>Technologies that </a:t>
            </a:r>
            <a:r>
              <a:rPr lang="en-US" sz="3200" b="1" u="sng" dirty="0" smtClean="0"/>
              <a:t>LED</a:t>
            </a:r>
            <a:r>
              <a:rPr lang="en-US" sz="3200" dirty="0" smtClean="0"/>
              <a:t> us there:</a:t>
            </a:r>
            <a:endParaRPr lang="en-US" sz="3200" dirty="0"/>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
        <p:nvSpPr>
          <p:cNvPr id="5" name="Content Placeholder 2"/>
          <p:cNvSpPr txBox="1">
            <a:spLocks/>
          </p:cNvSpPr>
          <p:nvPr/>
        </p:nvSpPr>
        <p:spPr>
          <a:xfrm>
            <a:off x="1255745" y="1743323"/>
            <a:ext cx="7583487" cy="4208930"/>
          </a:xfrm>
          <a:prstGeom prst="rect">
            <a:avLst/>
          </a:prstGeom>
        </p:spPr>
        <p:txBody>
          <a:bodyPr vert="horz" lIns="91440" tIns="45720" rIns="91440" bIns="45720" rtlCol="0">
            <a:normAutofit fontScale="775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r>
              <a:rPr lang="en-US" dirty="0" smtClean="0">
                <a:solidFill>
                  <a:srgbClr val="000000"/>
                </a:solidFill>
              </a:rPr>
              <a:t>From </a:t>
            </a:r>
            <a:r>
              <a:rPr lang="en-US" dirty="0" smtClean="0">
                <a:solidFill>
                  <a:schemeClr val="accent3"/>
                </a:solidFill>
              </a:rPr>
              <a:t>Human</a:t>
            </a:r>
            <a:r>
              <a:rPr lang="en-US" dirty="0" smtClean="0">
                <a:solidFill>
                  <a:srgbClr val="000000"/>
                </a:solidFill>
              </a:rPr>
              <a:t> to </a:t>
            </a:r>
            <a:r>
              <a:rPr lang="en-US" dirty="0" smtClean="0">
                <a:solidFill>
                  <a:srgbClr val="C32D2E"/>
                </a:solidFill>
              </a:rPr>
              <a:t>Cyborg</a:t>
            </a:r>
          </a:p>
          <a:p>
            <a:pPr lvl="1"/>
            <a:r>
              <a:rPr lang="en-US" dirty="0" smtClean="0">
                <a:solidFill>
                  <a:srgbClr val="000000"/>
                </a:solidFill>
              </a:rPr>
              <a:t>Brain-computer interface</a:t>
            </a:r>
          </a:p>
          <a:p>
            <a:pPr lvl="1"/>
            <a:r>
              <a:rPr lang="en-US" dirty="0">
                <a:solidFill>
                  <a:srgbClr val="000000"/>
                </a:solidFill>
              </a:rPr>
              <a:t>Genetic engineering</a:t>
            </a:r>
          </a:p>
          <a:p>
            <a:pPr lvl="1"/>
            <a:r>
              <a:rPr lang="en-US" dirty="0" smtClean="0">
                <a:solidFill>
                  <a:srgbClr val="000000"/>
                </a:solidFill>
              </a:rPr>
              <a:t>Whole </a:t>
            </a:r>
            <a:r>
              <a:rPr lang="en-US" dirty="0">
                <a:solidFill>
                  <a:srgbClr val="000000"/>
                </a:solidFill>
              </a:rPr>
              <a:t>brain emulation (WBE</a:t>
            </a:r>
            <a:r>
              <a:rPr lang="en-US" dirty="0" smtClean="0">
                <a:solidFill>
                  <a:srgbClr val="000000"/>
                </a:solidFill>
              </a:rPr>
              <a:t>), upload human consciousness to quantum computers and cloud</a:t>
            </a:r>
          </a:p>
          <a:p>
            <a:pPr lvl="1"/>
            <a:r>
              <a:rPr lang="en-US" dirty="0" smtClean="0">
                <a:solidFill>
                  <a:srgbClr val="000000"/>
                </a:solidFill>
              </a:rPr>
              <a:t>Remote </a:t>
            </a:r>
            <a:r>
              <a:rPr lang="en-US" dirty="0">
                <a:solidFill>
                  <a:srgbClr val="000000"/>
                </a:solidFill>
              </a:rPr>
              <a:t>control of </a:t>
            </a:r>
            <a:r>
              <a:rPr lang="en-US" dirty="0" smtClean="0">
                <a:solidFill>
                  <a:srgbClr val="000000"/>
                </a:solidFill>
              </a:rPr>
              <a:t>consciousness</a:t>
            </a:r>
          </a:p>
          <a:p>
            <a:r>
              <a:rPr lang="en-US" dirty="0">
                <a:solidFill>
                  <a:srgbClr val="000000"/>
                </a:solidFill>
              </a:rPr>
              <a:t>From </a:t>
            </a:r>
            <a:r>
              <a:rPr lang="en-US" dirty="0" smtClean="0">
                <a:solidFill>
                  <a:srgbClr val="C32D2E"/>
                </a:solidFill>
              </a:rPr>
              <a:t>Real World </a:t>
            </a:r>
            <a:r>
              <a:rPr lang="en-US" dirty="0" smtClean="0">
                <a:solidFill>
                  <a:srgbClr val="000000"/>
                </a:solidFill>
              </a:rPr>
              <a:t>to </a:t>
            </a:r>
            <a:r>
              <a:rPr lang="en-US" dirty="0" smtClean="0">
                <a:solidFill>
                  <a:srgbClr val="C32D2E"/>
                </a:solidFill>
              </a:rPr>
              <a:t>Virtual World</a:t>
            </a:r>
            <a:endParaRPr lang="en-US" dirty="0">
              <a:solidFill>
                <a:srgbClr val="C32D2E"/>
              </a:solidFill>
            </a:endParaRPr>
          </a:p>
          <a:p>
            <a:pPr lvl="1"/>
            <a:r>
              <a:rPr lang="en-US" dirty="0" smtClean="0">
                <a:solidFill>
                  <a:srgbClr val="000000"/>
                </a:solidFill>
              </a:rPr>
              <a:t>Big Data, </a:t>
            </a:r>
            <a:r>
              <a:rPr lang="en-US" dirty="0" err="1" smtClean="0">
                <a:solidFill>
                  <a:srgbClr val="000000"/>
                </a:solidFill>
              </a:rPr>
              <a:t>Geoengineering</a:t>
            </a:r>
            <a:r>
              <a:rPr lang="en-US" dirty="0" smtClean="0">
                <a:solidFill>
                  <a:srgbClr val="000000"/>
                </a:solidFill>
              </a:rPr>
              <a:t>, etc.</a:t>
            </a:r>
          </a:p>
          <a:p>
            <a:pPr lvl="1"/>
            <a:r>
              <a:rPr lang="en-US" dirty="0" smtClean="0">
                <a:solidFill>
                  <a:srgbClr val="000000"/>
                </a:solidFill>
              </a:rPr>
              <a:t>The Sentient World Simulation project (SWS)</a:t>
            </a:r>
          </a:p>
          <a:p>
            <a:pPr lvl="1"/>
            <a:r>
              <a:rPr lang="en-US" dirty="0" smtClean="0">
                <a:solidFill>
                  <a:srgbClr val="000000"/>
                </a:solidFill>
              </a:rPr>
              <a:t>AI Controlled Virtual Reality</a:t>
            </a:r>
          </a:p>
          <a:p>
            <a:pPr lvl="1"/>
            <a:endParaRPr lang="en-US" dirty="0">
              <a:solidFill>
                <a:srgbClr val="000000"/>
              </a:solidFill>
            </a:endParaRPr>
          </a:p>
          <a:p>
            <a:r>
              <a:rPr lang="en-US" dirty="0" smtClean="0">
                <a:solidFill>
                  <a:srgbClr val="000000"/>
                </a:solidFill>
              </a:rPr>
              <a:t>From </a:t>
            </a:r>
            <a:r>
              <a:rPr lang="en-US" dirty="0" smtClean="0">
                <a:solidFill>
                  <a:srgbClr val="C32D2E"/>
                </a:solidFill>
              </a:rPr>
              <a:t>Free humans </a:t>
            </a:r>
            <a:r>
              <a:rPr lang="en-US" dirty="0" smtClean="0">
                <a:solidFill>
                  <a:srgbClr val="000000"/>
                </a:solidFill>
              </a:rPr>
              <a:t>to </a:t>
            </a:r>
            <a:r>
              <a:rPr lang="en-US" dirty="0" smtClean="0">
                <a:solidFill>
                  <a:srgbClr val="C32D2E"/>
                </a:solidFill>
              </a:rPr>
              <a:t>Slaves</a:t>
            </a:r>
          </a:p>
          <a:p>
            <a:pPr lvl="1"/>
            <a:r>
              <a:rPr lang="en-US" dirty="0" smtClean="0">
                <a:solidFill>
                  <a:srgbClr val="000000"/>
                </a:solidFill>
              </a:rPr>
              <a:t>Social Engineering</a:t>
            </a:r>
          </a:p>
          <a:p>
            <a:pPr lvl="1"/>
            <a:r>
              <a:rPr lang="en-US" dirty="0">
                <a:solidFill>
                  <a:srgbClr val="000000"/>
                </a:solidFill>
              </a:rPr>
              <a:t>Mind-control Programming, Mass Mind </a:t>
            </a:r>
            <a:r>
              <a:rPr lang="en-US" dirty="0" smtClean="0">
                <a:solidFill>
                  <a:srgbClr val="000000"/>
                </a:solidFill>
              </a:rPr>
              <a:t>Control</a:t>
            </a:r>
            <a:endParaRPr lang="en-US" dirty="0">
              <a:solidFill>
                <a:srgbClr val="000000"/>
              </a:solidFill>
            </a:endParaRPr>
          </a:p>
        </p:txBody>
      </p:sp>
    </p:spTree>
    <p:extLst>
      <p:ext uri="{BB962C8B-B14F-4D97-AF65-F5344CB8AC3E}">
        <p14:creationId xmlns:p14="http://schemas.microsoft.com/office/powerpoint/2010/main" val="33470690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895" y="407881"/>
            <a:ext cx="7583487" cy="1049240"/>
          </a:xfrm>
        </p:spPr>
        <p:txBody>
          <a:bodyPr/>
          <a:lstStyle/>
          <a:p>
            <a:r>
              <a:rPr lang="en-US" sz="3600" dirty="0" smtClean="0"/>
              <a:t>What are the agendas behind this?</a:t>
            </a:r>
            <a:endParaRPr lang="en-US" sz="3600" dirty="0"/>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
        <p:nvSpPr>
          <p:cNvPr id="5" name="Content Placeholder 2"/>
          <p:cNvSpPr txBox="1">
            <a:spLocks/>
          </p:cNvSpPr>
          <p:nvPr/>
        </p:nvSpPr>
        <p:spPr>
          <a:xfrm>
            <a:off x="1206895" y="1828800"/>
            <a:ext cx="7583487" cy="4208930"/>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buNone/>
            </a:pPr>
            <a:r>
              <a:rPr lang="en-US" dirty="0" smtClean="0">
                <a:solidFill>
                  <a:srgbClr val="000000"/>
                </a:solidFill>
              </a:rPr>
              <a:t>Ultimately control all humans </a:t>
            </a:r>
          </a:p>
          <a:p>
            <a:pPr lvl="1"/>
            <a:r>
              <a:rPr lang="en-US" dirty="0">
                <a:solidFill>
                  <a:srgbClr val="000000"/>
                </a:solidFill>
              </a:rPr>
              <a:t>100% virtual human – create mind clone, intellectually and emotionally alive virtual human</a:t>
            </a:r>
          </a:p>
          <a:p>
            <a:pPr lvl="1"/>
            <a:r>
              <a:rPr lang="en-US" dirty="0" smtClean="0">
                <a:solidFill>
                  <a:srgbClr val="000000"/>
                </a:solidFill>
              </a:rPr>
              <a:t>Harvest </a:t>
            </a:r>
            <a:r>
              <a:rPr lang="en-US" dirty="0">
                <a:solidFill>
                  <a:srgbClr val="000000"/>
                </a:solidFill>
              </a:rPr>
              <a:t>human energy, creativities, productivities without the </a:t>
            </a:r>
            <a:r>
              <a:rPr lang="en-US" dirty="0" smtClean="0">
                <a:solidFill>
                  <a:srgbClr val="000000"/>
                </a:solidFill>
              </a:rPr>
              <a:t>cost of maintaining a physical human</a:t>
            </a:r>
          </a:p>
          <a:p>
            <a:pPr lvl="1"/>
            <a:r>
              <a:rPr lang="en-US" dirty="0" smtClean="0">
                <a:solidFill>
                  <a:srgbClr val="000000"/>
                </a:solidFill>
              </a:rPr>
              <a:t>Total </a:t>
            </a:r>
            <a:r>
              <a:rPr lang="en-US" dirty="0">
                <a:solidFill>
                  <a:srgbClr val="000000"/>
                </a:solidFill>
              </a:rPr>
              <a:t>control of </a:t>
            </a:r>
            <a:r>
              <a:rPr lang="en-US" dirty="0" smtClean="0">
                <a:solidFill>
                  <a:srgbClr val="000000"/>
                </a:solidFill>
              </a:rPr>
              <a:t>human’s body, consciousness, life</a:t>
            </a:r>
          </a:p>
          <a:p>
            <a:pPr lvl="1"/>
            <a:r>
              <a:rPr lang="en-US" dirty="0" smtClean="0">
                <a:solidFill>
                  <a:srgbClr val="000000"/>
                </a:solidFill>
              </a:rPr>
              <a:t>Digital immorality – who decides and who controls</a:t>
            </a:r>
            <a:r>
              <a:rPr lang="en-US" dirty="0" smtClean="0">
                <a:solidFill>
                  <a:srgbClr val="000000"/>
                </a:solidFill>
              </a:rPr>
              <a:t>?</a:t>
            </a:r>
            <a:endParaRPr lang="en-US" dirty="0" smtClean="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30344590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895" y="381000"/>
            <a:ext cx="7583487" cy="1049240"/>
          </a:xfrm>
        </p:spPr>
        <p:txBody>
          <a:bodyPr/>
          <a:lstStyle/>
          <a:p>
            <a:r>
              <a:rPr lang="en-US" sz="3600" dirty="0"/>
              <a:t>What are the </a:t>
            </a:r>
            <a:r>
              <a:rPr lang="en-US" sz="3600" dirty="0" smtClean="0"/>
              <a:t>agendas </a:t>
            </a:r>
            <a:r>
              <a:rPr lang="en-US" sz="3600" dirty="0"/>
              <a:t>behind this?</a:t>
            </a:r>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
        <p:nvSpPr>
          <p:cNvPr id="5" name="Content Placeholder 2"/>
          <p:cNvSpPr txBox="1">
            <a:spLocks/>
          </p:cNvSpPr>
          <p:nvPr/>
        </p:nvSpPr>
        <p:spPr>
          <a:xfrm>
            <a:off x="1206895" y="1828800"/>
            <a:ext cx="7583487" cy="4208930"/>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12700">
              <a:buNone/>
            </a:pPr>
            <a:r>
              <a:rPr lang="en-US" dirty="0" smtClean="0">
                <a:solidFill>
                  <a:srgbClr val="000000"/>
                </a:solidFill>
              </a:rPr>
              <a:t>Ultimately control all realities:</a:t>
            </a:r>
          </a:p>
          <a:p>
            <a:pPr lvl="2"/>
            <a:r>
              <a:rPr lang="en-US" dirty="0" smtClean="0">
                <a:solidFill>
                  <a:srgbClr val="000000"/>
                </a:solidFill>
              </a:rPr>
              <a:t>100% virtual realities  </a:t>
            </a:r>
          </a:p>
          <a:p>
            <a:pPr lvl="2"/>
            <a:r>
              <a:rPr lang="en-US" dirty="0" smtClean="0">
                <a:solidFill>
                  <a:srgbClr val="000000"/>
                </a:solidFill>
              </a:rPr>
              <a:t>Virtual realities replace “real” world</a:t>
            </a:r>
          </a:p>
          <a:p>
            <a:pPr lvl="2"/>
            <a:r>
              <a:rPr lang="en-US" dirty="0">
                <a:solidFill>
                  <a:srgbClr val="000000"/>
                </a:solidFill>
              </a:rPr>
              <a:t>AI’s total </a:t>
            </a:r>
            <a:r>
              <a:rPr lang="en-US" dirty="0" smtClean="0">
                <a:solidFill>
                  <a:srgbClr val="000000"/>
                </a:solidFill>
              </a:rPr>
              <a:t>control of all realities, all worlds, and more</a:t>
            </a:r>
          </a:p>
          <a:p>
            <a:pPr marL="295275" lvl="1" indent="0">
              <a:buNone/>
            </a:pPr>
            <a:endParaRPr lang="en-US" dirty="0" smtClean="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41721935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1320" y="381000"/>
            <a:ext cx="7583487" cy="1049240"/>
          </a:xfrm>
        </p:spPr>
        <p:txBody>
          <a:bodyPr/>
          <a:lstStyle/>
          <a:p>
            <a:r>
              <a:rPr lang="en-US" sz="3600" dirty="0" smtClean="0"/>
              <a:t>What can we do to stop it?</a:t>
            </a:r>
            <a:endParaRPr lang="en-US" sz="3600" dirty="0"/>
          </a:p>
        </p:txBody>
      </p:sp>
      <p:sp>
        <p:nvSpPr>
          <p:cNvPr id="3" name="Content Placeholder 2"/>
          <p:cNvSpPr>
            <a:spLocks noGrp="1"/>
          </p:cNvSpPr>
          <p:nvPr>
            <p:ph idx="1"/>
          </p:nvPr>
        </p:nvSpPr>
        <p:spPr>
          <a:xfrm>
            <a:off x="1231320" y="1613311"/>
            <a:ext cx="7583487" cy="4424419"/>
          </a:xfrm>
        </p:spPr>
        <p:txBody>
          <a:bodyPr/>
          <a:lstStyle/>
          <a:p>
            <a:pPr marL="577850" lvl="2" indent="0">
              <a:buNone/>
            </a:pP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
        <p:nvSpPr>
          <p:cNvPr id="5" name="Content Placeholder 2"/>
          <p:cNvSpPr txBox="1">
            <a:spLocks/>
          </p:cNvSpPr>
          <p:nvPr/>
        </p:nvSpPr>
        <p:spPr>
          <a:xfrm>
            <a:off x="1231320" y="1828800"/>
            <a:ext cx="7583487" cy="4208930"/>
          </a:xfrm>
          <a:prstGeom prst="rect">
            <a:avLst/>
          </a:prstGeom>
        </p:spPr>
        <p:txBody>
          <a:bodyPr vert="horz" lIns="91440" tIns="45720" rIns="91440" bIns="45720" rtlCol="0">
            <a:normAutofit fontScale="70000" lnSpcReduction="20000"/>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0" indent="0">
              <a:buNone/>
            </a:pPr>
            <a:r>
              <a:rPr lang="en-US" sz="2900" b="1" i="1" u="sng" dirty="0">
                <a:solidFill>
                  <a:srgbClr val="C32D2E"/>
                </a:solidFill>
              </a:rPr>
              <a:t>D</a:t>
            </a:r>
            <a:r>
              <a:rPr lang="en-US" sz="2900" b="1" i="1" dirty="0">
                <a:solidFill>
                  <a:srgbClr val="C32D2E"/>
                </a:solidFill>
              </a:rPr>
              <a:t>eclare Sovereignty</a:t>
            </a:r>
          </a:p>
          <a:p>
            <a:pPr lvl="1"/>
            <a:r>
              <a:rPr lang="en-US" i="1" u="sng" dirty="0" smtClean="0">
                <a:solidFill>
                  <a:srgbClr val="000000"/>
                </a:solidFill>
              </a:rPr>
              <a:t>I OWN </a:t>
            </a:r>
            <a:r>
              <a:rPr lang="en-US" dirty="0" smtClean="0">
                <a:solidFill>
                  <a:srgbClr val="000000"/>
                </a:solidFill>
              </a:rPr>
              <a:t>my body, my mind, my free will</a:t>
            </a:r>
          </a:p>
          <a:p>
            <a:pPr lvl="1"/>
            <a:r>
              <a:rPr lang="en-US" dirty="0" smtClean="0">
                <a:solidFill>
                  <a:srgbClr val="000000"/>
                </a:solidFill>
              </a:rPr>
              <a:t>Unite &amp; Demand regulation to safeguard AI, Sentient World Simulation, </a:t>
            </a:r>
            <a:r>
              <a:rPr lang="en-US" dirty="0" err="1" smtClean="0">
                <a:solidFill>
                  <a:srgbClr val="000000"/>
                </a:solidFill>
              </a:rPr>
              <a:t>Transhumanism</a:t>
            </a:r>
            <a:r>
              <a:rPr lang="en-US" dirty="0" smtClean="0">
                <a:solidFill>
                  <a:srgbClr val="000000"/>
                </a:solidFill>
              </a:rPr>
              <a:t>, etc. </a:t>
            </a:r>
            <a:endParaRPr lang="en-US" sz="3100" b="1" i="1" u="sng" dirty="0" smtClean="0">
              <a:solidFill>
                <a:srgbClr val="000000"/>
              </a:solidFill>
            </a:endParaRPr>
          </a:p>
          <a:p>
            <a:pPr marL="0" indent="-12700">
              <a:buNone/>
            </a:pPr>
            <a:r>
              <a:rPr lang="en-US" sz="2900" b="1" i="1" u="sng" dirty="0" smtClean="0">
                <a:solidFill>
                  <a:srgbClr val="C32D2E"/>
                </a:solidFill>
              </a:rPr>
              <a:t>D</a:t>
            </a:r>
            <a:r>
              <a:rPr lang="en-US" sz="2900" b="1" i="1" dirty="0" smtClean="0">
                <a:solidFill>
                  <a:srgbClr val="C32D2E"/>
                </a:solidFill>
              </a:rPr>
              <a:t>isconnect</a:t>
            </a:r>
          </a:p>
          <a:p>
            <a:pPr lvl="1"/>
            <a:r>
              <a:rPr lang="en-US" dirty="0" smtClean="0">
                <a:solidFill>
                  <a:srgbClr val="000000"/>
                </a:solidFill>
              </a:rPr>
              <a:t>Break </a:t>
            </a:r>
            <a:r>
              <a:rPr lang="en-US" dirty="0">
                <a:solidFill>
                  <a:srgbClr val="000000"/>
                </a:solidFill>
              </a:rPr>
              <a:t>technology and internet dependency</a:t>
            </a:r>
          </a:p>
          <a:p>
            <a:pPr lvl="1"/>
            <a:r>
              <a:rPr lang="en-US" dirty="0">
                <a:solidFill>
                  <a:srgbClr val="000000"/>
                </a:solidFill>
              </a:rPr>
              <a:t>Choose an organic-based, nature life </a:t>
            </a:r>
            <a:r>
              <a:rPr lang="en-US" dirty="0" smtClean="0">
                <a:solidFill>
                  <a:srgbClr val="000000"/>
                </a:solidFill>
              </a:rPr>
              <a:t>style</a:t>
            </a:r>
            <a:endParaRPr lang="en-US" sz="2600" b="1" i="1" dirty="0" smtClean="0">
              <a:solidFill>
                <a:srgbClr val="000000"/>
              </a:solidFill>
            </a:endParaRPr>
          </a:p>
          <a:p>
            <a:pPr marL="0" indent="0">
              <a:buNone/>
            </a:pPr>
            <a:r>
              <a:rPr lang="en-US" sz="2900" b="1" i="1" u="sng" dirty="0" smtClean="0">
                <a:solidFill>
                  <a:srgbClr val="C32D2E"/>
                </a:solidFill>
              </a:rPr>
              <a:t>D</a:t>
            </a:r>
            <a:r>
              <a:rPr lang="en-US" sz="2900" b="1" i="1" dirty="0" smtClean="0">
                <a:solidFill>
                  <a:srgbClr val="C32D2E"/>
                </a:solidFill>
              </a:rPr>
              <a:t>isengage</a:t>
            </a:r>
          </a:p>
          <a:p>
            <a:pPr lvl="1"/>
            <a:r>
              <a:rPr lang="en-US" sz="1900" dirty="0" smtClean="0">
                <a:solidFill>
                  <a:srgbClr val="000000"/>
                </a:solidFill>
              </a:rPr>
              <a:t>Do not play the game – do not respond to stimuli</a:t>
            </a:r>
          </a:p>
          <a:p>
            <a:pPr lvl="1"/>
            <a:r>
              <a:rPr lang="en-US" sz="1900" dirty="0" smtClean="0">
                <a:solidFill>
                  <a:srgbClr val="000000"/>
                </a:solidFill>
              </a:rPr>
              <a:t>Maintain independent thinking – disengage from mass mind control mechanism</a:t>
            </a:r>
            <a:endParaRPr lang="en-US" sz="1900" dirty="0">
              <a:solidFill>
                <a:srgbClr val="000000"/>
              </a:solidFill>
            </a:endParaRPr>
          </a:p>
          <a:p>
            <a:pPr marL="0" indent="0">
              <a:buNone/>
            </a:pPr>
            <a:r>
              <a:rPr lang="en-US" sz="2900" b="1" i="1" u="sng" dirty="0" smtClean="0">
                <a:solidFill>
                  <a:schemeClr val="accent3"/>
                </a:solidFill>
              </a:rPr>
              <a:t>D</a:t>
            </a:r>
            <a:r>
              <a:rPr lang="en-US" sz="2900" b="1" i="1" dirty="0" smtClean="0">
                <a:solidFill>
                  <a:schemeClr val="accent3"/>
                </a:solidFill>
              </a:rPr>
              <a:t>ivine Help</a:t>
            </a:r>
          </a:p>
          <a:p>
            <a:pPr lvl="1"/>
            <a:r>
              <a:rPr lang="en-US" dirty="0" smtClean="0">
                <a:solidFill>
                  <a:srgbClr val="000000"/>
                </a:solidFill>
              </a:rPr>
              <a:t>Develop in the spiritual world – the real world</a:t>
            </a:r>
          </a:p>
          <a:p>
            <a:pPr lvl="1"/>
            <a:r>
              <a:rPr lang="en-US" dirty="0" smtClean="0">
                <a:solidFill>
                  <a:srgbClr val="000000"/>
                </a:solidFill>
              </a:rPr>
              <a:t>Pray to </a:t>
            </a:r>
            <a:r>
              <a:rPr lang="en-US" dirty="0" smtClean="0">
                <a:solidFill>
                  <a:srgbClr val="000000"/>
                </a:solidFill>
              </a:rPr>
              <a:t>God</a:t>
            </a:r>
            <a:endParaRPr lang="en-US" dirty="0" smtClean="0">
              <a:solidFill>
                <a:srgbClr val="000000"/>
              </a:solidFill>
            </a:endParaRPr>
          </a:p>
          <a:p>
            <a:pPr lvl="1"/>
            <a:endParaRPr lang="en-US" dirty="0" smtClean="0">
              <a:solidFill>
                <a:srgbClr val="000000"/>
              </a:solidFill>
            </a:endParaRPr>
          </a:p>
          <a:p>
            <a:pPr marL="0" indent="0">
              <a:buNone/>
            </a:pPr>
            <a:endParaRPr lang="en-US" dirty="0" smtClean="0">
              <a:solidFill>
                <a:srgbClr val="000000"/>
              </a:solidFill>
            </a:endParaRPr>
          </a:p>
          <a:p>
            <a:pPr marL="0" indent="0">
              <a:buNone/>
            </a:pPr>
            <a:endParaRPr lang="en-US" dirty="0" smtClean="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27197233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 Us Know Your Thoughts …</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lvl="3"/>
            <a:r>
              <a:rPr lang="en-US" dirty="0" smtClean="0"/>
              <a:t>Leave your comments</a:t>
            </a:r>
          </a:p>
          <a:p>
            <a:pPr lvl="3"/>
            <a:r>
              <a:rPr lang="en-US" dirty="0" smtClean="0"/>
              <a:t>Contact us in </a:t>
            </a:r>
            <a:r>
              <a:rPr lang="en-US" dirty="0" smtClean="0">
                <a:hlinkClick r:id="rId2"/>
              </a:rPr>
              <a:t>www.BreakTheMKChain.org</a:t>
            </a:r>
            <a:endParaRPr lang="en-US" dirty="0" smtClean="0"/>
          </a:p>
          <a:p>
            <a:pPr lvl="3"/>
            <a:endParaRPr lang="en-US" dirty="0"/>
          </a:p>
          <a:p>
            <a:pPr marL="860425" lvl="3" indent="0">
              <a:buNone/>
            </a:pPr>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24728557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smtClean="0"/>
              <a:t>Synthetic World(s)</a:t>
            </a:r>
            <a:endParaRPr lang="en-US" sz="3200" i="1" dirty="0"/>
          </a:p>
        </p:txBody>
      </p:sp>
      <p:sp>
        <p:nvSpPr>
          <p:cNvPr id="3" name="Content Placeholder 2"/>
          <p:cNvSpPr>
            <a:spLocks noGrp="1"/>
          </p:cNvSpPr>
          <p:nvPr>
            <p:ph idx="1"/>
          </p:nvPr>
        </p:nvSpPr>
        <p:spPr>
          <a:xfrm>
            <a:off x="1435608" y="1425387"/>
            <a:ext cx="7583487" cy="4863353"/>
          </a:xfrm>
        </p:spPr>
        <p:txBody>
          <a:bodyPr>
            <a:normAutofit fontScale="92500" lnSpcReduction="10000"/>
          </a:bodyPr>
          <a:lstStyle/>
          <a:p>
            <a:r>
              <a:rPr lang="en-US" sz="2600" dirty="0" smtClean="0"/>
              <a:t>The “world” is </a:t>
            </a:r>
            <a:r>
              <a:rPr lang="en-US" sz="2600" i="1" dirty="0" smtClean="0">
                <a:solidFill>
                  <a:srgbClr val="C32D2E"/>
                </a:solidFill>
              </a:rPr>
              <a:t>computer simulated</a:t>
            </a:r>
          </a:p>
          <a:p>
            <a:pPr lvl="1"/>
            <a:r>
              <a:rPr lang="en-US" sz="1400" dirty="0" smtClean="0"/>
              <a:t>Digitalize real world – “The </a:t>
            </a:r>
            <a:r>
              <a:rPr lang="en-US" sz="1400" dirty="0"/>
              <a:t>Sentient World Simulation project (SWS</a:t>
            </a:r>
            <a:r>
              <a:rPr lang="en-US" sz="1400" dirty="0" smtClean="0"/>
              <a:t>)”</a:t>
            </a:r>
            <a:endParaRPr lang="en-US" sz="1400" dirty="0"/>
          </a:p>
          <a:p>
            <a:pPr lvl="1"/>
            <a:r>
              <a:rPr lang="en-US" sz="1400" dirty="0" smtClean="0"/>
              <a:t>Create </a:t>
            </a:r>
            <a:r>
              <a:rPr lang="en-US" sz="1400" dirty="0"/>
              <a:t>c</a:t>
            </a:r>
            <a:r>
              <a:rPr lang="en-US" sz="1400" dirty="0" smtClean="0"/>
              <a:t>omputer </a:t>
            </a:r>
            <a:r>
              <a:rPr lang="en-US" sz="1400" dirty="0"/>
              <a:t>m</a:t>
            </a:r>
            <a:r>
              <a:rPr lang="en-US" sz="1400" dirty="0" smtClean="0"/>
              <a:t>irror/copy of digitalized </a:t>
            </a:r>
            <a:r>
              <a:rPr lang="en-US" sz="1400" dirty="0"/>
              <a:t>r</a:t>
            </a:r>
            <a:r>
              <a:rPr lang="en-US" sz="1400" dirty="0" smtClean="0"/>
              <a:t>eal </a:t>
            </a:r>
            <a:r>
              <a:rPr lang="en-US" sz="1400" dirty="0"/>
              <a:t>w</a:t>
            </a:r>
            <a:r>
              <a:rPr lang="en-US" sz="1400" dirty="0" smtClean="0"/>
              <a:t>orld</a:t>
            </a:r>
          </a:p>
          <a:p>
            <a:pPr lvl="1"/>
            <a:r>
              <a:rPr lang="en-US" sz="1400" dirty="0" smtClean="0"/>
              <a:t>Augmented Reality: an </a:t>
            </a:r>
            <a:r>
              <a:rPr lang="en-US" sz="1400" dirty="0"/>
              <a:t>interactive experience of a real-world environment where the objects that reside in the real world are enhanced by computer-generated perceptual information, sometimes across multiple sensory modalities, including visual, auditory, haptic, somatosensory and olfactory.</a:t>
            </a:r>
            <a:endParaRPr lang="en-US" sz="1400" dirty="0" smtClean="0"/>
          </a:p>
          <a:p>
            <a:endParaRPr lang="en-US" sz="2600" dirty="0" smtClean="0"/>
          </a:p>
          <a:p>
            <a:r>
              <a:rPr lang="en-US" sz="2600" dirty="0" smtClean="0"/>
              <a:t>The </a:t>
            </a:r>
            <a:r>
              <a:rPr lang="en-US" sz="2600" dirty="0" smtClean="0"/>
              <a:t>“world” is </a:t>
            </a:r>
            <a:r>
              <a:rPr lang="en-US" sz="2600" i="1" dirty="0" smtClean="0">
                <a:solidFill>
                  <a:srgbClr val="C32D2E"/>
                </a:solidFill>
              </a:rPr>
              <a:t>perceived</a:t>
            </a:r>
            <a:r>
              <a:rPr lang="en-US" sz="2600" i="1" dirty="0" smtClean="0">
                <a:solidFill>
                  <a:srgbClr val="FF0000"/>
                </a:solidFill>
              </a:rPr>
              <a:t> </a:t>
            </a:r>
            <a:r>
              <a:rPr lang="en-US" sz="2600" i="1" dirty="0" smtClean="0"/>
              <a:t>via</a:t>
            </a:r>
            <a:r>
              <a:rPr lang="en-US" sz="2600" i="1" dirty="0" smtClean="0">
                <a:solidFill>
                  <a:srgbClr val="FF0000"/>
                </a:solidFill>
              </a:rPr>
              <a:t> </a:t>
            </a:r>
            <a:r>
              <a:rPr lang="en-US" sz="2600" i="1" dirty="0" smtClean="0">
                <a:solidFill>
                  <a:srgbClr val="C32D2E"/>
                </a:solidFill>
              </a:rPr>
              <a:t>computer-generated “senses”</a:t>
            </a:r>
          </a:p>
          <a:p>
            <a:pPr lvl="1"/>
            <a:r>
              <a:rPr lang="en-US" sz="1500" dirty="0">
                <a:solidFill>
                  <a:srgbClr val="000000"/>
                </a:solidFill>
              </a:rPr>
              <a:t>Hijack and replace Human’s biological perception of external world with computer generated perception in real-time</a:t>
            </a:r>
          </a:p>
          <a:p>
            <a:pPr lvl="1"/>
            <a:r>
              <a:rPr lang="en-US" sz="1500" dirty="0" smtClean="0">
                <a:solidFill>
                  <a:srgbClr val="000000"/>
                </a:solidFill>
              </a:rPr>
              <a:t>Block or manipulate human’s </a:t>
            </a:r>
            <a:r>
              <a:rPr lang="en-US" sz="1500" dirty="0">
                <a:solidFill>
                  <a:srgbClr val="000000"/>
                </a:solidFill>
              </a:rPr>
              <a:t>interaction with external world</a:t>
            </a:r>
          </a:p>
          <a:p>
            <a:pPr lvl="1"/>
            <a:r>
              <a:rPr lang="en-US" sz="1500" dirty="0" smtClean="0">
                <a:solidFill>
                  <a:srgbClr val="000000"/>
                </a:solidFill>
              </a:rPr>
              <a:t>Sensory </a:t>
            </a:r>
            <a:r>
              <a:rPr lang="en-US" sz="1500" dirty="0">
                <a:solidFill>
                  <a:srgbClr val="000000"/>
                </a:solidFill>
              </a:rPr>
              <a:t>Input to human’s brain is controlled and/or modified </a:t>
            </a:r>
            <a:r>
              <a:rPr lang="en-US" sz="1500" dirty="0" smtClean="0">
                <a:solidFill>
                  <a:srgbClr val="000000"/>
                </a:solidFill>
              </a:rPr>
              <a:t>by implants and </a:t>
            </a:r>
            <a:r>
              <a:rPr lang="en-US" sz="1500" dirty="0">
                <a:solidFill>
                  <a:srgbClr val="000000"/>
                </a:solidFill>
              </a:rPr>
              <a:t>machine </a:t>
            </a:r>
            <a:r>
              <a:rPr lang="en-US" sz="1500" dirty="0" smtClean="0">
                <a:solidFill>
                  <a:srgbClr val="000000"/>
                </a:solidFill>
              </a:rPr>
              <a:t>commands</a:t>
            </a:r>
          </a:p>
          <a:p>
            <a:endParaRPr lang="en-US" sz="2600" dirty="0" smtClean="0"/>
          </a:p>
          <a:p>
            <a:r>
              <a:rPr lang="en-US" sz="2600" dirty="0" smtClean="0"/>
              <a:t>The </a:t>
            </a:r>
            <a:r>
              <a:rPr lang="en-US" sz="2600" dirty="0"/>
              <a:t>“world” </a:t>
            </a:r>
            <a:r>
              <a:rPr lang="en-US" sz="2600" dirty="0" smtClean="0">
                <a:solidFill>
                  <a:srgbClr val="000000"/>
                </a:solidFill>
              </a:rPr>
              <a:t>exists as </a:t>
            </a:r>
            <a:r>
              <a:rPr lang="en-US" sz="2600" dirty="0" smtClean="0">
                <a:solidFill>
                  <a:srgbClr val="C32D2E"/>
                </a:solidFill>
              </a:rPr>
              <a:t>Virtual </a:t>
            </a:r>
            <a:r>
              <a:rPr lang="en-US" sz="2600" dirty="0">
                <a:solidFill>
                  <a:srgbClr val="C32D2E"/>
                </a:solidFill>
              </a:rPr>
              <a:t>R</a:t>
            </a:r>
            <a:r>
              <a:rPr lang="en-US" sz="2600" dirty="0" smtClean="0">
                <a:solidFill>
                  <a:srgbClr val="C32D2E"/>
                </a:solidFill>
              </a:rPr>
              <a:t>eality (VR)</a:t>
            </a:r>
            <a:r>
              <a:rPr lang="en-US" sz="2600" dirty="0" smtClean="0"/>
              <a:t>, </a:t>
            </a:r>
            <a:r>
              <a:rPr lang="en-US" sz="2600" dirty="0" smtClean="0"/>
              <a:t> </a:t>
            </a:r>
            <a:r>
              <a:rPr lang="en-US" sz="2600" dirty="0" smtClean="0">
                <a:solidFill>
                  <a:schemeClr val="accent3"/>
                </a:solidFill>
              </a:rPr>
              <a:t>Augmented overlay </a:t>
            </a:r>
            <a:r>
              <a:rPr lang="en-US" sz="2600" dirty="0" smtClean="0">
                <a:solidFill>
                  <a:schemeClr val="accent3"/>
                </a:solidFill>
              </a:rPr>
              <a:t>in real world (AR)</a:t>
            </a:r>
            <a:r>
              <a:rPr lang="en-US" sz="2600" dirty="0" smtClean="0">
                <a:solidFill>
                  <a:srgbClr val="000000"/>
                </a:solidFill>
              </a:rPr>
              <a:t>, or </a:t>
            </a:r>
            <a:r>
              <a:rPr lang="en-US" sz="2600" dirty="0" smtClean="0">
                <a:solidFill>
                  <a:schemeClr val="accent3"/>
                </a:solidFill>
              </a:rPr>
              <a:t>other types of reality</a:t>
            </a:r>
            <a:endParaRPr lang="en-US" sz="2600" i="1" dirty="0">
              <a:solidFill>
                <a:schemeClr val="accent3"/>
              </a:solidFill>
            </a:endParaRPr>
          </a:p>
          <a:p>
            <a:pPr marL="282575" lvl="1" indent="0">
              <a:buNone/>
            </a:pPr>
            <a:endParaRPr lang="en-US" dirty="0" smtClean="0"/>
          </a:p>
          <a:p>
            <a:pPr lvl="1"/>
            <a:endParaRPr lang="en-US" dirty="0" smtClean="0"/>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@2018-2021 by Jian Liang, </a:t>
            </a:r>
            <a:endParaRPr lang="en-US" dirty="0" smtClean="0"/>
          </a:p>
          <a:p>
            <a:r>
              <a:rPr lang="en-US" dirty="0" smtClean="0"/>
              <a:t>All </a:t>
            </a:r>
            <a:r>
              <a:rPr lang="en-US" dirty="0" smtClean="0"/>
              <a:t>Rights Reserved</a:t>
            </a:r>
            <a:endParaRPr lang="en-US" dirty="0"/>
          </a:p>
        </p:txBody>
      </p:sp>
    </p:spTree>
    <p:extLst>
      <p:ext uri="{BB962C8B-B14F-4D97-AF65-F5344CB8AC3E}">
        <p14:creationId xmlns:p14="http://schemas.microsoft.com/office/powerpoint/2010/main" val="32398298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Synthetic Human, </a:t>
            </a:r>
            <a:r>
              <a:rPr lang="en-US" sz="3200" dirty="0"/>
              <a:t>Augmented Consciousness </a:t>
            </a:r>
          </a:p>
        </p:txBody>
      </p:sp>
      <p:sp>
        <p:nvSpPr>
          <p:cNvPr id="3" name="Content Placeholder 2"/>
          <p:cNvSpPr>
            <a:spLocks noGrp="1"/>
          </p:cNvSpPr>
          <p:nvPr>
            <p:ph idx="1"/>
          </p:nvPr>
        </p:nvSpPr>
        <p:spPr/>
        <p:txBody>
          <a:bodyPr>
            <a:normAutofit fontScale="77500" lnSpcReduction="20000"/>
          </a:bodyPr>
          <a:lstStyle/>
          <a:p>
            <a:r>
              <a:rPr lang="en-US" sz="3100" dirty="0"/>
              <a:t>Cyborg </a:t>
            </a:r>
          </a:p>
          <a:p>
            <a:pPr lvl="1"/>
            <a:r>
              <a:rPr lang="en-US" sz="2100" dirty="0"/>
              <a:t>A “</a:t>
            </a:r>
            <a:r>
              <a:rPr lang="en-US" sz="2100" u="sng" dirty="0">
                <a:solidFill>
                  <a:schemeClr val="accent2"/>
                </a:solidFill>
              </a:rPr>
              <a:t>man-machine system </a:t>
            </a:r>
            <a:r>
              <a:rPr lang="en-US" sz="2100" dirty="0"/>
              <a:t>in which the </a:t>
            </a:r>
            <a:r>
              <a:rPr lang="en-US" sz="2100" u="sng" dirty="0">
                <a:solidFill>
                  <a:srgbClr val="FEB80A"/>
                </a:solidFill>
              </a:rPr>
              <a:t>control mechanisms </a:t>
            </a:r>
            <a:r>
              <a:rPr lang="en-US" sz="2100" dirty="0">
                <a:solidFill>
                  <a:srgbClr val="FEB80A"/>
                </a:solidFill>
              </a:rPr>
              <a:t>of the human portion </a:t>
            </a:r>
            <a:r>
              <a:rPr lang="en-US" sz="2100" dirty="0"/>
              <a:t>are </a:t>
            </a:r>
            <a:r>
              <a:rPr lang="en-US" sz="2100" u="sng" dirty="0">
                <a:solidFill>
                  <a:srgbClr val="FEB80A"/>
                </a:solidFill>
              </a:rPr>
              <a:t>modified externally </a:t>
            </a:r>
            <a:r>
              <a:rPr lang="en-US" sz="2100" dirty="0"/>
              <a:t>by drugs or regulatory devices so that the being can </a:t>
            </a:r>
            <a:r>
              <a:rPr lang="en-US" sz="2100" u="sng" dirty="0">
                <a:solidFill>
                  <a:srgbClr val="FEB80A"/>
                </a:solidFill>
              </a:rPr>
              <a:t>live in an environment different</a:t>
            </a:r>
            <a:r>
              <a:rPr lang="en-US" sz="2100" dirty="0">
                <a:solidFill>
                  <a:srgbClr val="FFFF00"/>
                </a:solidFill>
              </a:rPr>
              <a:t> </a:t>
            </a:r>
            <a:r>
              <a:rPr lang="en-US" sz="2100" dirty="0"/>
              <a:t>from the normal one.” – </a:t>
            </a:r>
            <a:r>
              <a:rPr lang="en-US" sz="2100" i="1" dirty="0"/>
              <a:t>The New York Times</a:t>
            </a:r>
          </a:p>
          <a:p>
            <a:endParaRPr lang="en-US" sz="2100" dirty="0" smtClean="0"/>
          </a:p>
          <a:p>
            <a:r>
              <a:rPr lang="en-US" sz="2600" dirty="0" smtClean="0"/>
              <a:t>Augmented </a:t>
            </a:r>
            <a:r>
              <a:rPr lang="en-US" sz="2600" dirty="0" smtClean="0"/>
              <a:t>Body </a:t>
            </a:r>
          </a:p>
          <a:p>
            <a:pPr lvl="1"/>
            <a:r>
              <a:rPr lang="en-US" sz="2100" dirty="0"/>
              <a:t>G</a:t>
            </a:r>
            <a:r>
              <a:rPr lang="en-US" sz="2100" dirty="0" smtClean="0"/>
              <a:t>enetically modified </a:t>
            </a:r>
            <a:r>
              <a:rPr lang="en-US" sz="2100" dirty="0"/>
              <a:t>human </a:t>
            </a:r>
            <a:r>
              <a:rPr lang="en-US" sz="2100" dirty="0" smtClean="0"/>
              <a:t>portion; reconfigurable </a:t>
            </a:r>
            <a:r>
              <a:rPr lang="en-US" sz="2100" dirty="0"/>
              <a:t>machine </a:t>
            </a:r>
            <a:r>
              <a:rPr lang="en-US" sz="2100" dirty="0" smtClean="0"/>
              <a:t>portion</a:t>
            </a:r>
          </a:p>
          <a:p>
            <a:pPr lvl="1"/>
            <a:r>
              <a:rPr lang="en-US" sz="2100" dirty="0" smtClean="0"/>
              <a:t>Full body-machine integration; Real-time, remotely </a:t>
            </a:r>
            <a:r>
              <a:rPr lang="en-US" sz="2100" dirty="0"/>
              <a:t>controlled by </a:t>
            </a:r>
            <a:r>
              <a:rPr lang="en-US" sz="2100" dirty="0" smtClean="0"/>
              <a:t>human handlers or </a:t>
            </a:r>
            <a:r>
              <a:rPr lang="en-US" sz="2100" dirty="0"/>
              <a:t>computers</a:t>
            </a:r>
            <a:endParaRPr lang="en-US" sz="2100" dirty="0" smtClean="0"/>
          </a:p>
          <a:p>
            <a:endParaRPr lang="en-US" sz="2100" dirty="0" smtClean="0">
              <a:solidFill>
                <a:srgbClr val="FF0000"/>
              </a:solidFill>
            </a:endParaRPr>
          </a:p>
          <a:p>
            <a:r>
              <a:rPr lang="en-US" dirty="0" smtClean="0">
                <a:solidFill>
                  <a:schemeClr val="accent3"/>
                </a:solidFill>
              </a:rPr>
              <a:t>Augmented </a:t>
            </a:r>
            <a:r>
              <a:rPr lang="en-US" dirty="0" smtClean="0">
                <a:solidFill>
                  <a:schemeClr val="accent3"/>
                </a:solidFill>
              </a:rPr>
              <a:t>Consciousness </a:t>
            </a:r>
          </a:p>
          <a:p>
            <a:pPr lvl="1"/>
            <a:r>
              <a:rPr lang="en-US" sz="2100" dirty="0" smtClean="0">
                <a:solidFill>
                  <a:schemeClr val="accent2"/>
                </a:solidFill>
              </a:rPr>
              <a:t>Digitalized copy </a:t>
            </a:r>
            <a:r>
              <a:rPr lang="en-US" sz="2100" dirty="0" smtClean="0"/>
              <a:t>of Real human consciousness + Modification</a:t>
            </a:r>
          </a:p>
          <a:p>
            <a:pPr lvl="1"/>
            <a:r>
              <a:rPr lang="en-US" sz="2100" dirty="0" smtClean="0">
                <a:solidFill>
                  <a:srgbClr val="FEB80A"/>
                </a:solidFill>
              </a:rPr>
              <a:t>Perception input is controlled </a:t>
            </a:r>
            <a:r>
              <a:rPr lang="en-US" sz="2100" dirty="0" smtClean="0"/>
              <a:t>and/or modified by machine commands</a:t>
            </a:r>
          </a:p>
          <a:p>
            <a:pPr lvl="1"/>
            <a:r>
              <a:rPr lang="en-US" sz="2100" dirty="0" smtClean="0"/>
              <a:t>Output such as </a:t>
            </a:r>
            <a:r>
              <a:rPr lang="en-US" sz="2100" dirty="0" smtClean="0">
                <a:solidFill>
                  <a:srgbClr val="FEB80A"/>
                </a:solidFill>
              </a:rPr>
              <a:t>thoughts and actions are controlled </a:t>
            </a:r>
            <a:r>
              <a:rPr lang="en-US" sz="2100" dirty="0"/>
              <a:t>and/or modified by machine commands</a:t>
            </a:r>
            <a:endParaRPr lang="en-US" sz="2100" dirty="0" smtClean="0"/>
          </a:p>
          <a:p>
            <a:pPr lvl="1"/>
            <a:r>
              <a:rPr lang="en-US" sz="2100" dirty="0" smtClean="0"/>
              <a:t>This consciousness can </a:t>
            </a:r>
            <a:r>
              <a:rPr lang="en-US" sz="2100" dirty="0" smtClean="0">
                <a:solidFill>
                  <a:srgbClr val="FEB80A"/>
                </a:solidFill>
              </a:rPr>
              <a:t>“live” entirely in </a:t>
            </a:r>
            <a:r>
              <a:rPr lang="en-US" sz="2100" dirty="0" smtClean="0">
                <a:solidFill>
                  <a:srgbClr val="FEB80A"/>
                </a:solidFill>
              </a:rPr>
              <a:t>computer</a:t>
            </a:r>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32161606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533" y="274638"/>
            <a:ext cx="7498080" cy="1143000"/>
          </a:xfrm>
        </p:spPr>
        <p:txBody>
          <a:bodyPr/>
          <a:lstStyle/>
          <a:p>
            <a:r>
              <a:rPr lang="en-US" sz="2800" dirty="0"/>
              <a:t>Many </a:t>
            </a:r>
            <a:r>
              <a:rPr lang="en-US" sz="2800" dirty="0" smtClean="0"/>
              <a:t>Copies and/or Versions </a:t>
            </a:r>
            <a:r>
              <a:rPr lang="en-US" sz="2800" dirty="0"/>
              <a:t>of Consciousness</a:t>
            </a:r>
          </a:p>
        </p:txBody>
      </p:sp>
      <p:sp>
        <p:nvSpPr>
          <p:cNvPr id="3" name="Content Placeholder 2"/>
          <p:cNvSpPr>
            <a:spLocks noGrp="1"/>
          </p:cNvSpPr>
          <p:nvPr>
            <p:ph idx="1"/>
          </p:nvPr>
        </p:nvSpPr>
        <p:spPr>
          <a:xfrm>
            <a:off x="1243533" y="1526374"/>
            <a:ext cx="7583487" cy="4511356"/>
          </a:xfrm>
        </p:spPr>
        <p:txBody>
          <a:bodyPr>
            <a:normAutofit fontScale="92500"/>
          </a:bodyPr>
          <a:lstStyle/>
          <a:p>
            <a:pPr marL="0" indent="0">
              <a:buNone/>
            </a:pPr>
            <a:r>
              <a:rPr lang="en-US" dirty="0"/>
              <a:t>	</a:t>
            </a:r>
            <a:r>
              <a:rPr lang="en-US" sz="2100" dirty="0" smtClean="0">
                <a:solidFill>
                  <a:schemeClr val="accent2"/>
                </a:solidFill>
              </a:rPr>
              <a:t>One Digitalized copy </a:t>
            </a:r>
            <a:r>
              <a:rPr lang="en-US" sz="2100" dirty="0">
                <a:solidFill>
                  <a:srgbClr val="000000"/>
                </a:solidFill>
              </a:rPr>
              <a:t>of </a:t>
            </a:r>
            <a:r>
              <a:rPr lang="en-US" sz="2100" dirty="0">
                <a:solidFill>
                  <a:srgbClr val="FEB80A"/>
                </a:solidFill>
              </a:rPr>
              <a:t>O</a:t>
            </a:r>
            <a:r>
              <a:rPr lang="en-US" sz="2100" dirty="0" smtClean="0">
                <a:solidFill>
                  <a:srgbClr val="FEB80A"/>
                </a:solidFill>
              </a:rPr>
              <a:t>riginal Consciousness </a:t>
            </a:r>
            <a:r>
              <a:rPr lang="en-US" sz="2100" dirty="0" smtClean="0">
                <a:solidFill>
                  <a:srgbClr val="000000"/>
                </a:solidFill>
              </a:rPr>
              <a:t>of a person</a:t>
            </a:r>
            <a:endParaRPr lang="en-US" sz="2100" dirty="0">
              <a:solidFill>
                <a:srgbClr val="000000"/>
              </a:solidFill>
            </a:endParaRPr>
          </a:p>
          <a:p>
            <a:pPr marL="0" indent="0">
              <a:buNone/>
            </a:pPr>
            <a:r>
              <a:rPr lang="en-US" sz="2100" i="1" dirty="0" smtClean="0">
                <a:solidFill>
                  <a:srgbClr val="000000"/>
                </a:solidFill>
                <a:sym typeface="Wingdings"/>
              </a:rPr>
              <a:t> </a:t>
            </a:r>
            <a:r>
              <a:rPr lang="en-US" sz="2100" i="1" dirty="0" smtClean="0">
                <a:solidFill>
                  <a:schemeClr val="accent3"/>
                </a:solidFill>
              </a:rPr>
              <a:t>Modify to </a:t>
            </a:r>
          </a:p>
          <a:p>
            <a:pPr marL="0" indent="0">
              <a:buNone/>
            </a:pPr>
            <a:r>
              <a:rPr lang="en-US" sz="2100" dirty="0" smtClean="0">
                <a:solidFill>
                  <a:srgbClr val="000000"/>
                </a:solidFill>
              </a:rPr>
              <a:t>	</a:t>
            </a:r>
            <a:r>
              <a:rPr lang="en-US" sz="2100" dirty="0" smtClean="0">
                <a:solidFill>
                  <a:srgbClr val="FEB80A"/>
                </a:solidFill>
              </a:rPr>
              <a:t>Unlimited copies</a:t>
            </a:r>
            <a:r>
              <a:rPr lang="en-US" sz="2100" dirty="0" smtClean="0">
                <a:solidFill>
                  <a:srgbClr val="000000"/>
                </a:solidFill>
              </a:rPr>
              <a:t> of </a:t>
            </a:r>
            <a:r>
              <a:rPr lang="en-US" sz="2100" dirty="0" smtClean="0">
                <a:solidFill>
                  <a:srgbClr val="FEB80A"/>
                </a:solidFill>
              </a:rPr>
              <a:t>Augmented Consciousness </a:t>
            </a:r>
            <a:r>
              <a:rPr lang="en-US" sz="2100" dirty="0" smtClean="0">
                <a:solidFill>
                  <a:srgbClr val="000000"/>
                </a:solidFill>
              </a:rPr>
              <a:t>– modified overlay 	of original consciousness</a:t>
            </a:r>
            <a:endParaRPr lang="en-US" sz="2100" dirty="0" smtClean="0">
              <a:solidFill>
                <a:srgbClr val="000000"/>
              </a:solidFill>
            </a:endParaRPr>
          </a:p>
          <a:p>
            <a:pPr marL="0" indent="0">
              <a:buNone/>
            </a:pPr>
            <a:r>
              <a:rPr lang="en-US" sz="2100" i="1" dirty="0" smtClean="0">
                <a:solidFill>
                  <a:srgbClr val="000000"/>
                </a:solidFill>
                <a:sym typeface="Wingdings"/>
              </a:rPr>
              <a:t> </a:t>
            </a:r>
            <a:r>
              <a:rPr lang="en-US" sz="2100" i="1" dirty="0" smtClean="0">
                <a:solidFill>
                  <a:srgbClr val="C32D2E"/>
                </a:solidFill>
              </a:rPr>
              <a:t>Copy to </a:t>
            </a:r>
          </a:p>
          <a:p>
            <a:pPr marL="0" indent="0">
              <a:buNone/>
            </a:pPr>
            <a:r>
              <a:rPr lang="en-US" sz="2100" dirty="0">
                <a:solidFill>
                  <a:srgbClr val="000000"/>
                </a:solidFill>
              </a:rPr>
              <a:t>	</a:t>
            </a:r>
            <a:r>
              <a:rPr lang="en-US" sz="2100" dirty="0" smtClean="0">
                <a:solidFill>
                  <a:srgbClr val="FEB80A"/>
                </a:solidFill>
              </a:rPr>
              <a:t>Unlimited copies</a:t>
            </a:r>
            <a:r>
              <a:rPr lang="en-US" sz="2100" dirty="0" smtClean="0">
                <a:solidFill>
                  <a:srgbClr val="000000"/>
                </a:solidFill>
              </a:rPr>
              <a:t> of </a:t>
            </a:r>
            <a:r>
              <a:rPr lang="en-US" sz="2100" dirty="0" smtClean="0">
                <a:solidFill>
                  <a:schemeClr val="accent2"/>
                </a:solidFill>
              </a:rPr>
              <a:t>Original </a:t>
            </a:r>
            <a:r>
              <a:rPr lang="en-US" sz="2100" dirty="0">
                <a:solidFill>
                  <a:schemeClr val="accent2"/>
                </a:solidFill>
              </a:rPr>
              <a:t>C</a:t>
            </a:r>
            <a:r>
              <a:rPr lang="en-US" sz="2100" dirty="0" smtClean="0">
                <a:solidFill>
                  <a:schemeClr val="accent2"/>
                </a:solidFill>
              </a:rPr>
              <a:t>onsciousness</a:t>
            </a:r>
            <a:r>
              <a:rPr lang="en-US" sz="2100" dirty="0" smtClean="0">
                <a:solidFill>
                  <a:srgbClr val="000000"/>
                </a:solidFill>
              </a:rPr>
              <a:t>, and/or </a:t>
            </a:r>
            <a:r>
              <a:rPr lang="en-US" sz="2100" dirty="0" smtClean="0">
                <a:solidFill>
                  <a:srgbClr val="FEB80A"/>
                </a:solidFill>
              </a:rPr>
              <a:t>many versions </a:t>
            </a:r>
            <a:r>
              <a:rPr lang="en-US" sz="2100" dirty="0" smtClean="0">
                <a:solidFill>
                  <a:srgbClr val="FEB80A"/>
                </a:solidFill>
              </a:rPr>
              <a:t>	</a:t>
            </a:r>
            <a:r>
              <a:rPr lang="en-US" sz="2100" dirty="0" smtClean="0">
                <a:solidFill>
                  <a:srgbClr val="000000"/>
                </a:solidFill>
              </a:rPr>
              <a:t>of </a:t>
            </a:r>
            <a:r>
              <a:rPr lang="en-US" sz="2100" dirty="0" smtClean="0">
                <a:solidFill>
                  <a:srgbClr val="FEB80A"/>
                </a:solidFill>
              </a:rPr>
              <a:t>Augmented Consciousness </a:t>
            </a:r>
          </a:p>
          <a:p>
            <a:pPr marL="0" indent="0">
              <a:buNone/>
            </a:pPr>
            <a:r>
              <a:rPr lang="en-US" sz="2100" i="1" dirty="0" smtClean="0">
                <a:solidFill>
                  <a:srgbClr val="000000"/>
                </a:solidFill>
                <a:sym typeface="Wingdings"/>
              </a:rPr>
              <a:t> </a:t>
            </a:r>
            <a:r>
              <a:rPr lang="en-US" sz="2100" i="1" dirty="0" smtClean="0">
                <a:solidFill>
                  <a:srgbClr val="C32D2E"/>
                </a:solidFill>
              </a:rPr>
              <a:t>Install in</a:t>
            </a:r>
          </a:p>
          <a:p>
            <a:pPr marL="0" indent="0">
              <a:buNone/>
            </a:pPr>
            <a:r>
              <a:rPr lang="en-US" sz="2100" i="1" dirty="0">
                <a:solidFill>
                  <a:srgbClr val="000000"/>
                </a:solidFill>
              </a:rPr>
              <a:t>	</a:t>
            </a:r>
            <a:r>
              <a:rPr lang="en-US" sz="2100" dirty="0">
                <a:solidFill>
                  <a:srgbClr val="FEB80A"/>
                </a:solidFill>
              </a:rPr>
              <a:t>O</a:t>
            </a:r>
            <a:r>
              <a:rPr lang="en-US" sz="2100" dirty="0" smtClean="0">
                <a:solidFill>
                  <a:srgbClr val="FEB80A"/>
                </a:solidFill>
              </a:rPr>
              <a:t>ne or Many Synthetic human </a:t>
            </a:r>
          </a:p>
          <a:p>
            <a:pPr marL="0" indent="0">
              <a:buNone/>
            </a:pPr>
            <a:r>
              <a:rPr lang="en-US" sz="2100" i="1" dirty="0" smtClean="0">
                <a:solidFill>
                  <a:srgbClr val="000000"/>
                </a:solidFill>
                <a:sym typeface="Wingdings"/>
              </a:rPr>
              <a:t> </a:t>
            </a:r>
            <a:r>
              <a:rPr lang="en-US" sz="2100" i="1" dirty="0" smtClean="0">
                <a:solidFill>
                  <a:srgbClr val="C32D2E"/>
                </a:solidFill>
              </a:rPr>
              <a:t>Run on</a:t>
            </a:r>
          </a:p>
          <a:p>
            <a:pPr marL="282575" lvl="1" indent="0">
              <a:buNone/>
            </a:pPr>
            <a:r>
              <a:rPr lang="en-US" sz="2100" dirty="0" smtClean="0">
                <a:solidFill>
                  <a:srgbClr val="000000"/>
                </a:solidFill>
              </a:rPr>
              <a:t>	</a:t>
            </a:r>
            <a:r>
              <a:rPr lang="en-US" sz="2100" dirty="0">
                <a:solidFill>
                  <a:srgbClr val="FEB80A"/>
                </a:solidFill>
              </a:rPr>
              <a:t>Unlimited </a:t>
            </a:r>
            <a:r>
              <a:rPr lang="en-US" sz="2100" dirty="0" smtClean="0">
                <a:solidFill>
                  <a:srgbClr val="FEB80A"/>
                </a:solidFill>
              </a:rPr>
              <a:t>types and versions of realities </a:t>
            </a:r>
            <a:r>
              <a:rPr lang="en-US" sz="2100" dirty="0" smtClean="0">
                <a:solidFill>
                  <a:srgbClr val="000000"/>
                </a:solidFill>
              </a:rPr>
              <a:t>- VRs, ARs, or other types </a:t>
            </a:r>
            <a:r>
              <a:rPr lang="en-US" sz="2100" dirty="0" smtClean="0">
                <a:solidFill>
                  <a:srgbClr val="000000"/>
                </a:solidFill>
              </a:rPr>
              <a:t>	of </a:t>
            </a:r>
            <a:r>
              <a:rPr lang="en-US" sz="2100" dirty="0" smtClean="0">
                <a:solidFill>
                  <a:srgbClr val="000000"/>
                </a:solidFill>
              </a:rPr>
              <a:t>realities - running in many computers </a:t>
            </a:r>
            <a:r>
              <a:rPr lang="en-US" sz="2100" dirty="0" smtClean="0">
                <a:solidFill>
                  <a:srgbClr val="000000"/>
                </a:solidFill>
              </a:rPr>
              <a:t>(</a:t>
            </a:r>
            <a:r>
              <a:rPr lang="en-US" sz="2100" i="1" dirty="0" smtClean="0">
                <a:solidFill>
                  <a:srgbClr val="000000"/>
                </a:solidFill>
              </a:rPr>
              <a:t>or </a:t>
            </a:r>
            <a:r>
              <a:rPr lang="en-US" sz="2100" i="1" dirty="0" smtClean="0">
                <a:solidFill>
                  <a:srgbClr val="000000"/>
                </a:solidFill>
              </a:rPr>
              <a:t>possibly real world?)</a:t>
            </a:r>
          </a:p>
          <a:p>
            <a:pPr marL="282575" lvl="1" indent="0">
              <a:buNone/>
            </a:pPr>
            <a:endParaRPr lang="en-US" i="1" dirty="0" smtClean="0">
              <a:solidFill>
                <a:srgbClr val="FFFF00"/>
              </a:solidFill>
            </a:endParaRPr>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21118354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201" y="274638"/>
            <a:ext cx="7498080" cy="1143000"/>
          </a:xfrm>
        </p:spPr>
        <p:txBody>
          <a:bodyPr>
            <a:normAutofit/>
          </a:bodyPr>
          <a:lstStyle/>
          <a:p>
            <a:r>
              <a:rPr lang="en-US" sz="3200" dirty="0" smtClean="0"/>
              <a:t>Even More Complicated …</a:t>
            </a:r>
            <a:endParaRPr lang="en-US" sz="3200" dirty="0"/>
          </a:p>
        </p:txBody>
      </p:sp>
      <p:sp>
        <p:nvSpPr>
          <p:cNvPr id="3" name="Content Placeholder 2"/>
          <p:cNvSpPr>
            <a:spLocks noGrp="1"/>
          </p:cNvSpPr>
          <p:nvPr>
            <p:ph idx="1"/>
          </p:nvPr>
        </p:nvSpPr>
        <p:spPr>
          <a:xfrm>
            <a:off x="1350201" y="1538585"/>
            <a:ext cx="7583487" cy="4511356"/>
          </a:xfrm>
        </p:spPr>
        <p:txBody>
          <a:bodyPr>
            <a:normAutofit/>
          </a:bodyPr>
          <a:lstStyle/>
          <a:p>
            <a:r>
              <a:rPr lang="en-US" sz="2800" dirty="0" smtClean="0">
                <a:solidFill>
                  <a:srgbClr val="000000"/>
                </a:solidFill>
              </a:rPr>
              <a:t>Can a person that lives in many versions of augmented realities run on a real world</a:t>
            </a:r>
            <a:r>
              <a:rPr lang="en-US" sz="2800" dirty="0" smtClean="0">
                <a:solidFill>
                  <a:srgbClr val="000000"/>
                </a:solidFill>
              </a:rPr>
              <a:t>?</a:t>
            </a:r>
          </a:p>
          <a:p>
            <a:endParaRPr lang="en-US" sz="2800" dirty="0" smtClean="0">
              <a:solidFill>
                <a:srgbClr val="000000"/>
              </a:solidFill>
            </a:endParaRPr>
          </a:p>
          <a:p>
            <a:r>
              <a:rPr lang="en-US" sz="2800" i="1" dirty="0" smtClean="0">
                <a:solidFill>
                  <a:srgbClr val="000000"/>
                </a:solidFill>
              </a:rPr>
              <a:t>Can a person with multiple personalities disorders (MPD or DID) lives on multiple realities with multiple versions of consciousness</a:t>
            </a:r>
            <a:r>
              <a:rPr lang="en-US" sz="2800" i="1" dirty="0" smtClean="0">
                <a:solidFill>
                  <a:srgbClr val="000000"/>
                </a:solidFill>
              </a:rPr>
              <a:t>?</a:t>
            </a:r>
          </a:p>
          <a:p>
            <a:endParaRPr lang="en-US" sz="2800" i="1" dirty="0" smtClean="0">
              <a:solidFill>
                <a:srgbClr val="000000"/>
              </a:solidFill>
            </a:endParaRPr>
          </a:p>
          <a:p>
            <a:r>
              <a:rPr lang="en-US" sz="2800" i="1" dirty="0" smtClean="0">
                <a:solidFill>
                  <a:srgbClr val="000000"/>
                </a:solidFill>
              </a:rPr>
              <a:t>How about changing realities with the same consciousness?</a:t>
            </a:r>
          </a:p>
          <a:p>
            <a:pPr marL="0" indent="0">
              <a:buNone/>
            </a:pPr>
            <a:endParaRPr lang="en-US" i="1" dirty="0" smtClean="0">
              <a:solidFill>
                <a:srgbClr val="FFFF00"/>
              </a:solidFill>
            </a:endParaRPr>
          </a:p>
          <a:p>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373118462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201" y="274638"/>
            <a:ext cx="7498080" cy="1143000"/>
          </a:xfrm>
        </p:spPr>
        <p:txBody>
          <a:bodyPr/>
          <a:lstStyle/>
          <a:p>
            <a:r>
              <a:rPr lang="en-US" sz="2800" dirty="0" smtClean="0"/>
              <a:t>From One Person, One Life to</a:t>
            </a:r>
            <a:br>
              <a:rPr lang="en-US" sz="2800" dirty="0" smtClean="0"/>
            </a:br>
            <a:r>
              <a:rPr lang="en-US" sz="2800" dirty="0" smtClean="0"/>
              <a:t>Many Versions of Consciousness, Many Lives</a:t>
            </a:r>
            <a:endParaRPr lang="en-US" sz="2800" dirty="0"/>
          </a:p>
        </p:txBody>
      </p:sp>
      <p:sp>
        <p:nvSpPr>
          <p:cNvPr id="3" name="Content Placeholder 2"/>
          <p:cNvSpPr>
            <a:spLocks noGrp="1"/>
          </p:cNvSpPr>
          <p:nvPr>
            <p:ph idx="1"/>
          </p:nvPr>
        </p:nvSpPr>
        <p:spPr>
          <a:xfrm>
            <a:off x="1350201" y="1526374"/>
            <a:ext cx="7583487" cy="4511356"/>
          </a:xfrm>
        </p:spPr>
        <p:txBody>
          <a:bodyPr>
            <a:normAutofit lnSpcReduction="10000"/>
          </a:bodyPr>
          <a:lstStyle/>
          <a:p>
            <a:pPr marL="0" indent="0">
              <a:buNone/>
            </a:pPr>
            <a:r>
              <a:rPr lang="en-US" dirty="0" smtClean="0">
                <a:solidFill>
                  <a:srgbClr val="000000"/>
                </a:solidFill>
              </a:rPr>
              <a:t>Sample Scenario in VR:</a:t>
            </a:r>
          </a:p>
          <a:p>
            <a:pPr marL="295275" lvl="1" indent="0">
              <a:buNone/>
            </a:pPr>
            <a:r>
              <a:rPr lang="en-US" sz="1700" i="1" dirty="0">
                <a:solidFill>
                  <a:srgbClr val="000000"/>
                </a:solidFill>
                <a:sym typeface="Wingdings"/>
              </a:rPr>
              <a:t>Same person’s same virtual body, multiple versions of consciousness, many copies of same or different virtual realities, many versions of </a:t>
            </a:r>
            <a:r>
              <a:rPr lang="en-US" sz="1700" i="1" dirty="0" smtClean="0">
                <a:solidFill>
                  <a:srgbClr val="000000"/>
                </a:solidFill>
                <a:sym typeface="Wingdings"/>
              </a:rPr>
              <a:t>lives</a:t>
            </a:r>
            <a:endParaRPr lang="en-US" sz="1700" i="1" dirty="0">
              <a:solidFill>
                <a:srgbClr val="000000"/>
              </a:solidFill>
              <a:sym typeface="Wingdings"/>
            </a:endParaRPr>
          </a:p>
          <a:p>
            <a:pPr marL="0" indent="0">
              <a:buNone/>
            </a:pPr>
            <a:endParaRPr lang="en-US" dirty="0" smtClean="0">
              <a:solidFill>
                <a:srgbClr val="000000"/>
              </a:solidFill>
            </a:endParaRPr>
          </a:p>
          <a:p>
            <a:pPr marL="0" indent="0">
              <a:buNone/>
            </a:pPr>
            <a:r>
              <a:rPr lang="en-US" dirty="0" smtClean="0">
                <a:solidFill>
                  <a:srgbClr val="000000"/>
                </a:solidFill>
              </a:rPr>
              <a:t>Sample </a:t>
            </a:r>
            <a:r>
              <a:rPr lang="en-US" dirty="0">
                <a:solidFill>
                  <a:srgbClr val="000000"/>
                </a:solidFill>
              </a:rPr>
              <a:t>Scenario in AR in </a:t>
            </a:r>
            <a:r>
              <a:rPr lang="en-US" dirty="0" smtClean="0">
                <a:solidFill>
                  <a:srgbClr val="000000"/>
                </a:solidFill>
              </a:rPr>
              <a:t>real world:</a:t>
            </a:r>
            <a:endParaRPr lang="en-US" dirty="0">
              <a:solidFill>
                <a:srgbClr val="000000"/>
              </a:solidFill>
            </a:endParaRPr>
          </a:p>
          <a:p>
            <a:pPr marL="295275" lvl="1" indent="0">
              <a:buNone/>
            </a:pPr>
            <a:r>
              <a:rPr lang="en-US" sz="1700" i="1" dirty="0">
                <a:solidFill>
                  <a:srgbClr val="000000"/>
                </a:solidFill>
                <a:sym typeface="Wingdings"/>
              </a:rPr>
              <a:t>Same person, real world, multiple copies of body (clones, doppelgangers, etc.), multiple versions of augmented consciousness, many lives with many </a:t>
            </a:r>
            <a:r>
              <a:rPr lang="en-US" sz="1700" i="1" dirty="0" smtClean="0">
                <a:solidFill>
                  <a:srgbClr val="000000"/>
                </a:solidFill>
                <a:sym typeface="Wingdings"/>
              </a:rPr>
              <a:t>bodies</a:t>
            </a:r>
            <a:endParaRPr lang="en-US" dirty="0" smtClean="0">
              <a:solidFill>
                <a:srgbClr val="000000"/>
              </a:solidFill>
            </a:endParaRPr>
          </a:p>
          <a:p>
            <a:pPr marL="0" indent="0">
              <a:buNone/>
            </a:pPr>
            <a:endParaRPr lang="en-US" dirty="0" smtClean="0">
              <a:solidFill>
                <a:srgbClr val="000000"/>
              </a:solidFill>
            </a:endParaRPr>
          </a:p>
          <a:p>
            <a:pPr marL="0" indent="0">
              <a:buNone/>
            </a:pPr>
            <a:r>
              <a:rPr lang="en-US" dirty="0" smtClean="0">
                <a:solidFill>
                  <a:srgbClr val="000000"/>
                </a:solidFill>
              </a:rPr>
              <a:t>Sample </a:t>
            </a:r>
            <a:r>
              <a:rPr lang="en-US" dirty="0" smtClean="0">
                <a:solidFill>
                  <a:srgbClr val="000000"/>
                </a:solidFill>
              </a:rPr>
              <a:t>Scenario </a:t>
            </a:r>
            <a:r>
              <a:rPr lang="en-US" dirty="0">
                <a:solidFill>
                  <a:srgbClr val="000000"/>
                </a:solidFill>
              </a:rPr>
              <a:t>in </a:t>
            </a:r>
            <a:r>
              <a:rPr lang="en-US" dirty="0" smtClean="0">
                <a:solidFill>
                  <a:srgbClr val="000000"/>
                </a:solidFill>
              </a:rPr>
              <a:t>AR in other realities:</a:t>
            </a:r>
            <a:endParaRPr lang="en-US" dirty="0">
              <a:solidFill>
                <a:srgbClr val="000000"/>
              </a:solidFill>
            </a:endParaRPr>
          </a:p>
          <a:p>
            <a:pPr marL="295275" lvl="1" indent="0">
              <a:buNone/>
            </a:pPr>
            <a:r>
              <a:rPr lang="en-US" sz="1700" i="1" dirty="0">
                <a:solidFill>
                  <a:srgbClr val="000000"/>
                </a:solidFill>
                <a:sym typeface="Wingdings"/>
              </a:rPr>
              <a:t>Same </a:t>
            </a:r>
            <a:r>
              <a:rPr lang="en-US" sz="1700" i="1" dirty="0" smtClean="0">
                <a:solidFill>
                  <a:srgbClr val="000000"/>
                </a:solidFill>
                <a:sym typeface="Wingdings"/>
              </a:rPr>
              <a:t>person, dream state virtual world, multiple copies of body, </a:t>
            </a:r>
            <a:r>
              <a:rPr lang="en-US" sz="1700" i="1" dirty="0">
                <a:solidFill>
                  <a:srgbClr val="000000"/>
                </a:solidFill>
                <a:sym typeface="Wingdings"/>
              </a:rPr>
              <a:t>multiple versions of </a:t>
            </a:r>
            <a:r>
              <a:rPr lang="en-US" sz="1700" i="1" dirty="0" smtClean="0">
                <a:solidFill>
                  <a:srgbClr val="000000"/>
                </a:solidFill>
                <a:sym typeface="Wingdings"/>
              </a:rPr>
              <a:t>augmented consciousness</a:t>
            </a:r>
            <a:r>
              <a:rPr lang="en-US" sz="1700" i="1" dirty="0">
                <a:solidFill>
                  <a:srgbClr val="000000"/>
                </a:solidFill>
                <a:sym typeface="Wingdings"/>
              </a:rPr>
              <a:t>, </a:t>
            </a:r>
            <a:r>
              <a:rPr lang="en-US" sz="1700" i="1" dirty="0" smtClean="0">
                <a:solidFill>
                  <a:srgbClr val="000000"/>
                </a:solidFill>
                <a:sym typeface="Wingdings"/>
              </a:rPr>
              <a:t>many lives with many bodies</a:t>
            </a:r>
          </a:p>
          <a:p>
            <a:pPr marL="295275" lvl="1" indent="0">
              <a:buNone/>
            </a:pPr>
            <a:endParaRPr lang="en-US" sz="1700" i="1" dirty="0">
              <a:solidFill>
                <a:srgbClr val="000000"/>
              </a:solidFill>
              <a:sym typeface="Wingdings"/>
            </a:endParaRPr>
          </a:p>
          <a:p>
            <a:pPr marL="295275" lvl="1" indent="0">
              <a:buNone/>
            </a:pPr>
            <a:endParaRPr lang="en-US" sz="1700" i="1" dirty="0">
              <a:solidFill>
                <a:srgbClr val="000000"/>
              </a:solidFill>
              <a:sym typeface="Wingdings"/>
            </a:endParaRPr>
          </a:p>
          <a:p>
            <a:pPr marL="295275" lvl="1" indent="0">
              <a:buNone/>
            </a:pPr>
            <a:endParaRPr lang="en-US" sz="1700" i="1" dirty="0">
              <a:solidFill>
                <a:srgbClr val="000000"/>
              </a:solidFill>
              <a:sym typeface="Wingdings"/>
            </a:endParaRPr>
          </a:p>
          <a:p>
            <a:pPr marL="295275" lvl="1" indent="0">
              <a:buNone/>
            </a:pPr>
            <a:endParaRPr lang="en-US" dirty="0" smtClean="0">
              <a:solidFill>
                <a:srgbClr val="FFFF00"/>
              </a:solidFill>
            </a:endParaRPr>
          </a:p>
          <a:p>
            <a:pPr marL="0" indent="0">
              <a:buNone/>
            </a:pPr>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9557791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8940" y="274638"/>
            <a:ext cx="7498080" cy="1143000"/>
          </a:xfrm>
        </p:spPr>
        <p:txBody>
          <a:bodyPr/>
          <a:lstStyle/>
          <a:p>
            <a:r>
              <a:rPr lang="en-US" sz="2800" dirty="0" smtClean="0"/>
              <a:t>From One Person, One Life to</a:t>
            </a:r>
            <a:br>
              <a:rPr lang="en-US" sz="2800" dirty="0" smtClean="0"/>
            </a:br>
            <a:r>
              <a:rPr lang="en-US" sz="2800" dirty="0" smtClean="0"/>
              <a:t>Many Versions of Consciousness, Many Lives</a:t>
            </a:r>
            <a:endParaRPr lang="en-US" sz="2800" dirty="0"/>
          </a:p>
        </p:txBody>
      </p:sp>
      <p:sp>
        <p:nvSpPr>
          <p:cNvPr id="3" name="Content Placeholder 2"/>
          <p:cNvSpPr>
            <a:spLocks noGrp="1"/>
          </p:cNvSpPr>
          <p:nvPr>
            <p:ph idx="1"/>
          </p:nvPr>
        </p:nvSpPr>
        <p:spPr>
          <a:xfrm>
            <a:off x="1243533" y="1526374"/>
            <a:ext cx="7583487" cy="4511356"/>
          </a:xfrm>
        </p:spPr>
        <p:txBody>
          <a:bodyPr>
            <a:normAutofit fontScale="70000" lnSpcReduction="20000"/>
          </a:bodyPr>
          <a:lstStyle/>
          <a:p>
            <a:pPr marL="0" indent="0">
              <a:buNone/>
            </a:pPr>
            <a:r>
              <a:rPr lang="en-US" dirty="0" smtClean="0">
                <a:solidFill>
                  <a:srgbClr val="000000"/>
                </a:solidFill>
              </a:rPr>
              <a:t>Sample Scenario in VR:</a:t>
            </a:r>
          </a:p>
          <a:p>
            <a:pPr marL="295275" lvl="1" indent="0">
              <a:buNone/>
            </a:pPr>
            <a:r>
              <a:rPr lang="en-US" sz="1700" i="1" dirty="0" smtClean="0">
                <a:solidFill>
                  <a:srgbClr val="000000"/>
                </a:solidFill>
                <a:sym typeface="Wingdings"/>
              </a:rPr>
              <a:t>Same person’s same virtual body, multiple versions of consciousness, many copies of same or different virtual realities, many versions of lives</a:t>
            </a:r>
          </a:p>
          <a:p>
            <a:pPr marL="295275" lvl="1" indent="0">
              <a:buNone/>
            </a:pPr>
            <a:r>
              <a:rPr lang="en-US" sz="1700" i="1" dirty="0" smtClean="0">
                <a:solidFill>
                  <a:srgbClr val="000000"/>
                </a:solidFill>
                <a:sym typeface="Wingdings"/>
              </a:rPr>
              <a:t>e.g. </a:t>
            </a:r>
          </a:p>
          <a:p>
            <a:pPr marL="295275" lvl="1" indent="0">
              <a:buNone/>
            </a:pPr>
            <a:r>
              <a:rPr lang="en-US" sz="1700" i="1" dirty="0" smtClean="0">
                <a:solidFill>
                  <a:srgbClr val="000000"/>
                </a:solidFill>
                <a:sym typeface="Wingdings"/>
              </a:rPr>
              <a:t>VR #1: </a:t>
            </a:r>
            <a:r>
              <a:rPr lang="en-US" sz="1700" i="1" dirty="0">
                <a:solidFill>
                  <a:srgbClr val="000000"/>
                </a:solidFill>
                <a:sym typeface="Wingdings"/>
              </a:rPr>
              <a:t>now is 2020</a:t>
            </a:r>
            <a:r>
              <a:rPr lang="en-US" sz="1700" i="1" dirty="0" smtClean="0">
                <a:solidFill>
                  <a:srgbClr val="000000"/>
                </a:solidFill>
                <a:sym typeface="Wingdings"/>
              </a:rPr>
              <a:t>, </a:t>
            </a:r>
            <a:r>
              <a:rPr lang="en-US" sz="1700" i="1" dirty="0">
                <a:solidFill>
                  <a:srgbClr val="000000"/>
                </a:solidFill>
                <a:sym typeface="Wingdings"/>
              </a:rPr>
              <a:t>in New York, </a:t>
            </a:r>
            <a:r>
              <a:rPr lang="en-US" sz="1700" i="1" dirty="0" smtClean="0">
                <a:solidFill>
                  <a:srgbClr val="000000"/>
                </a:solidFill>
                <a:sym typeface="Wingdings"/>
              </a:rPr>
              <a:t>USA; Joe, 40, tall white male, born 1980, work as a middle level computer engineer. Like bowling, wine. </a:t>
            </a:r>
            <a:r>
              <a:rPr lang="en-US" sz="1700" i="1" dirty="0">
                <a:solidFill>
                  <a:srgbClr val="000000"/>
                </a:solidFill>
                <a:sym typeface="Wingdings"/>
              </a:rPr>
              <a:t>R</a:t>
            </a:r>
            <a:r>
              <a:rPr lang="en-US" sz="1700" i="1" dirty="0" smtClean="0">
                <a:solidFill>
                  <a:srgbClr val="000000"/>
                </a:solidFill>
                <a:sym typeface="Wingdings"/>
              </a:rPr>
              <a:t>emember </a:t>
            </a:r>
            <a:r>
              <a:rPr lang="en-US" sz="1700" i="1" dirty="0">
                <a:solidFill>
                  <a:srgbClr val="000000"/>
                </a:solidFill>
                <a:sym typeface="Wingdings"/>
              </a:rPr>
              <a:t>had a car </a:t>
            </a:r>
            <a:r>
              <a:rPr lang="en-US" sz="1700" i="1" dirty="0" smtClean="0">
                <a:solidFill>
                  <a:srgbClr val="000000"/>
                </a:solidFill>
                <a:sym typeface="Wingdings"/>
              </a:rPr>
              <a:t>accident in 5 years old. Now </a:t>
            </a:r>
            <a:r>
              <a:rPr lang="en-US" sz="1700" i="1" dirty="0">
                <a:solidFill>
                  <a:srgbClr val="000000"/>
                </a:solidFill>
                <a:sym typeface="Wingdings"/>
              </a:rPr>
              <a:t>h</a:t>
            </a:r>
            <a:r>
              <a:rPr lang="en-US" sz="1700" i="1" dirty="0" smtClean="0">
                <a:solidFill>
                  <a:srgbClr val="000000"/>
                </a:solidFill>
                <a:sym typeface="Wingdings"/>
              </a:rPr>
              <a:t>as </a:t>
            </a:r>
            <a:r>
              <a:rPr lang="en-US" sz="1700" i="1" dirty="0">
                <a:solidFill>
                  <a:srgbClr val="000000"/>
                </a:solidFill>
                <a:sym typeface="Wingdings"/>
              </a:rPr>
              <a:t>a</a:t>
            </a:r>
            <a:r>
              <a:rPr lang="en-US" sz="1700" i="1" dirty="0" smtClean="0">
                <a:solidFill>
                  <a:srgbClr val="000000"/>
                </a:solidFill>
                <a:sym typeface="Wingdings"/>
              </a:rPr>
              <a:t> wife and two sons.</a:t>
            </a:r>
          </a:p>
          <a:p>
            <a:pPr marL="295275" lvl="1" indent="0">
              <a:buNone/>
            </a:pPr>
            <a:endParaRPr lang="en-US" sz="1700" i="1" dirty="0" smtClean="0">
              <a:solidFill>
                <a:srgbClr val="000000"/>
              </a:solidFill>
              <a:sym typeface="Wingdings"/>
            </a:endParaRPr>
          </a:p>
          <a:p>
            <a:pPr marL="295275" lvl="1" indent="0">
              <a:buNone/>
            </a:pPr>
            <a:r>
              <a:rPr lang="en-US" sz="1700" i="1" dirty="0" smtClean="0">
                <a:solidFill>
                  <a:srgbClr val="000000"/>
                </a:solidFill>
                <a:sym typeface="Wingdings"/>
              </a:rPr>
              <a:t>VR </a:t>
            </a:r>
            <a:r>
              <a:rPr lang="en-US" sz="1700" i="1" dirty="0" smtClean="0">
                <a:solidFill>
                  <a:srgbClr val="000000"/>
                </a:solidFill>
                <a:sym typeface="Wingdings"/>
              </a:rPr>
              <a:t>#2: </a:t>
            </a:r>
            <a:r>
              <a:rPr lang="en-US" sz="1700" i="1" dirty="0">
                <a:solidFill>
                  <a:srgbClr val="000000"/>
                </a:solidFill>
                <a:sym typeface="Wingdings"/>
              </a:rPr>
              <a:t>now is 2020, </a:t>
            </a:r>
            <a:r>
              <a:rPr lang="en-US" sz="1700" i="1" dirty="0" smtClean="0">
                <a:solidFill>
                  <a:srgbClr val="000000"/>
                </a:solidFill>
                <a:sym typeface="Wingdings"/>
              </a:rPr>
              <a:t>in </a:t>
            </a:r>
            <a:r>
              <a:rPr lang="en-US" sz="1700" i="1" dirty="0">
                <a:solidFill>
                  <a:srgbClr val="000000"/>
                </a:solidFill>
                <a:sym typeface="Wingdings"/>
              </a:rPr>
              <a:t>New York, </a:t>
            </a:r>
            <a:r>
              <a:rPr lang="en-US" sz="1700" i="1" dirty="0" smtClean="0">
                <a:solidFill>
                  <a:srgbClr val="000000"/>
                </a:solidFill>
                <a:sym typeface="Wingdings"/>
              </a:rPr>
              <a:t>USA; Joe</a:t>
            </a:r>
            <a:r>
              <a:rPr lang="en-US" sz="1700" i="1" dirty="0">
                <a:solidFill>
                  <a:srgbClr val="000000"/>
                </a:solidFill>
                <a:sym typeface="Wingdings"/>
              </a:rPr>
              <a:t>, </a:t>
            </a:r>
            <a:r>
              <a:rPr lang="en-US" sz="1700" i="1" dirty="0" smtClean="0">
                <a:solidFill>
                  <a:srgbClr val="000000"/>
                </a:solidFill>
                <a:sym typeface="Wingdings"/>
              </a:rPr>
              <a:t>30, tall white male</a:t>
            </a:r>
            <a:r>
              <a:rPr lang="en-US" sz="1700" i="1" dirty="0">
                <a:solidFill>
                  <a:srgbClr val="000000"/>
                </a:solidFill>
                <a:sym typeface="Wingdings"/>
              </a:rPr>
              <a:t>, </a:t>
            </a:r>
            <a:r>
              <a:rPr lang="en-US" sz="1700" i="1" dirty="0" smtClean="0">
                <a:solidFill>
                  <a:srgbClr val="000000"/>
                </a:solidFill>
                <a:sym typeface="Wingdings"/>
              </a:rPr>
              <a:t>born 1990</a:t>
            </a:r>
            <a:r>
              <a:rPr lang="en-US" sz="1700" i="1" dirty="0">
                <a:solidFill>
                  <a:srgbClr val="000000"/>
                </a:solidFill>
                <a:sym typeface="Wingdings"/>
              </a:rPr>
              <a:t>, </a:t>
            </a:r>
            <a:r>
              <a:rPr lang="en-US" sz="1700" i="1" dirty="0" smtClean="0">
                <a:solidFill>
                  <a:srgbClr val="000000"/>
                </a:solidFill>
                <a:sym typeface="Wingdings"/>
              </a:rPr>
              <a:t>work as </a:t>
            </a:r>
            <a:r>
              <a:rPr lang="en-US" sz="1700" i="1" dirty="0">
                <a:solidFill>
                  <a:srgbClr val="000000"/>
                </a:solidFill>
                <a:sym typeface="Wingdings"/>
              </a:rPr>
              <a:t>a </a:t>
            </a:r>
            <a:r>
              <a:rPr lang="en-US" sz="1700" i="1" dirty="0" smtClean="0">
                <a:solidFill>
                  <a:srgbClr val="000000"/>
                </a:solidFill>
                <a:sym typeface="Wingdings"/>
              </a:rPr>
              <a:t>high school school teacher. </a:t>
            </a:r>
            <a:r>
              <a:rPr lang="en-US" sz="1700" i="1" dirty="0">
                <a:solidFill>
                  <a:srgbClr val="000000"/>
                </a:solidFill>
                <a:sym typeface="Wingdings"/>
              </a:rPr>
              <a:t>Like </a:t>
            </a:r>
            <a:r>
              <a:rPr lang="en-US" sz="1700" i="1" dirty="0" smtClean="0">
                <a:solidFill>
                  <a:srgbClr val="000000"/>
                </a:solidFill>
                <a:sym typeface="Wingdings"/>
              </a:rPr>
              <a:t>soccer, </a:t>
            </a:r>
            <a:r>
              <a:rPr lang="en-US" sz="1700" i="1" dirty="0">
                <a:solidFill>
                  <a:srgbClr val="000000"/>
                </a:solidFill>
                <a:sym typeface="Wingdings"/>
              </a:rPr>
              <a:t>beer. </a:t>
            </a:r>
            <a:r>
              <a:rPr lang="en-US" sz="1700" i="1" dirty="0" smtClean="0">
                <a:solidFill>
                  <a:srgbClr val="000000"/>
                </a:solidFill>
                <a:sym typeface="Wingdings"/>
              </a:rPr>
              <a:t>Do not remember had a car accident. Never married. </a:t>
            </a:r>
          </a:p>
          <a:p>
            <a:pPr marL="295275" lvl="1" indent="0">
              <a:buNone/>
            </a:pPr>
            <a:endParaRPr lang="en-US" sz="1700" i="1" dirty="0" smtClean="0">
              <a:solidFill>
                <a:srgbClr val="000000"/>
              </a:solidFill>
              <a:sym typeface="Wingdings"/>
            </a:endParaRPr>
          </a:p>
          <a:p>
            <a:pPr marL="295275" lvl="1" indent="0">
              <a:buNone/>
            </a:pPr>
            <a:r>
              <a:rPr lang="en-US" sz="1700" i="1" dirty="0" smtClean="0">
                <a:solidFill>
                  <a:srgbClr val="000000"/>
                </a:solidFill>
                <a:sym typeface="Wingdings"/>
              </a:rPr>
              <a:t>VR </a:t>
            </a:r>
            <a:r>
              <a:rPr lang="en-US" sz="1700" i="1" dirty="0" smtClean="0">
                <a:solidFill>
                  <a:srgbClr val="000000"/>
                </a:solidFill>
                <a:sym typeface="Wingdings"/>
              </a:rPr>
              <a:t>#3: </a:t>
            </a:r>
            <a:r>
              <a:rPr lang="en-US" sz="1700" i="1" dirty="0">
                <a:solidFill>
                  <a:srgbClr val="000000"/>
                </a:solidFill>
                <a:sym typeface="Wingdings"/>
              </a:rPr>
              <a:t>now is </a:t>
            </a:r>
            <a:r>
              <a:rPr lang="en-US" sz="1700" i="1" dirty="0" smtClean="0">
                <a:solidFill>
                  <a:srgbClr val="000000"/>
                </a:solidFill>
                <a:sym typeface="Wingdings"/>
              </a:rPr>
              <a:t>2021, </a:t>
            </a:r>
            <a:r>
              <a:rPr lang="en-US" sz="1700" i="1" dirty="0">
                <a:solidFill>
                  <a:srgbClr val="000000"/>
                </a:solidFill>
                <a:sym typeface="Wingdings"/>
              </a:rPr>
              <a:t>in </a:t>
            </a:r>
            <a:r>
              <a:rPr lang="en-US" sz="1700" i="1" dirty="0" smtClean="0">
                <a:solidFill>
                  <a:srgbClr val="000000"/>
                </a:solidFill>
                <a:sym typeface="Wingdings"/>
              </a:rPr>
              <a:t>Beijing, China;  Ben, </a:t>
            </a:r>
            <a:r>
              <a:rPr lang="en-US" sz="1700" i="1" dirty="0">
                <a:solidFill>
                  <a:srgbClr val="000000"/>
                </a:solidFill>
                <a:sym typeface="Wingdings"/>
              </a:rPr>
              <a:t>40, </a:t>
            </a:r>
            <a:r>
              <a:rPr lang="en-US" sz="1700" i="1" dirty="0" smtClean="0">
                <a:solidFill>
                  <a:srgbClr val="000000"/>
                </a:solidFill>
                <a:sym typeface="Wingdings"/>
              </a:rPr>
              <a:t>tall white male, </a:t>
            </a:r>
            <a:r>
              <a:rPr lang="en-US" sz="1700" i="1" dirty="0">
                <a:solidFill>
                  <a:srgbClr val="000000"/>
                </a:solidFill>
                <a:sym typeface="Wingdings"/>
              </a:rPr>
              <a:t>born 1980, </a:t>
            </a:r>
            <a:r>
              <a:rPr lang="en-US" sz="1700" i="1" dirty="0" smtClean="0">
                <a:solidFill>
                  <a:srgbClr val="000000"/>
                </a:solidFill>
                <a:sym typeface="Wingdings"/>
              </a:rPr>
              <a:t>work as </a:t>
            </a:r>
            <a:r>
              <a:rPr lang="en-US" sz="1700" i="1" dirty="0">
                <a:solidFill>
                  <a:srgbClr val="000000"/>
                </a:solidFill>
                <a:sym typeface="Wingdings"/>
              </a:rPr>
              <a:t>a </a:t>
            </a:r>
            <a:r>
              <a:rPr lang="en-US" sz="1700" i="1" dirty="0" smtClean="0">
                <a:solidFill>
                  <a:srgbClr val="000000"/>
                </a:solidFill>
                <a:sym typeface="Wingdings"/>
              </a:rPr>
              <a:t>sales executive. </a:t>
            </a:r>
            <a:r>
              <a:rPr lang="en-US" sz="1700" i="1" dirty="0">
                <a:solidFill>
                  <a:srgbClr val="000000"/>
                </a:solidFill>
                <a:sym typeface="Wingdings"/>
              </a:rPr>
              <a:t>Like </a:t>
            </a:r>
            <a:r>
              <a:rPr lang="en-US" sz="1700" i="1" dirty="0" smtClean="0">
                <a:solidFill>
                  <a:srgbClr val="000000"/>
                </a:solidFill>
                <a:sym typeface="Wingdings"/>
              </a:rPr>
              <a:t>hiking, sailing. </a:t>
            </a:r>
            <a:r>
              <a:rPr lang="en-US" sz="1700" i="1" dirty="0">
                <a:solidFill>
                  <a:srgbClr val="000000"/>
                </a:solidFill>
                <a:sym typeface="Wingdings"/>
              </a:rPr>
              <a:t>Remember had a car accident in 5 years </a:t>
            </a:r>
            <a:r>
              <a:rPr lang="en-US" sz="1700" i="1" dirty="0" smtClean="0">
                <a:solidFill>
                  <a:srgbClr val="000000"/>
                </a:solidFill>
                <a:sym typeface="Wingdings"/>
              </a:rPr>
              <a:t>old, is divorce</a:t>
            </a:r>
            <a:r>
              <a:rPr lang="en-US" sz="1700" i="1" dirty="0">
                <a:solidFill>
                  <a:srgbClr val="000000"/>
                </a:solidFill>
                <a:sym typeface="Wingdings"/>
              </a:rPr>
              <a:t>d</a:t>
            </a:r>
            <a:r>
              <a:rPr lang="en-US" sz="1700" i="1" dirty="0" smtClean="0">
                <a:solidFill>
                  <a:srgbClr val="000000"/>
                </a:solidFill>
                <a:sym typeface="Wingdings"/>
              </a:rPr>
              <a:t>.</a:t>
            </a:r>
            <a:endParaRPr lang="en-US" sz="1700" i="1" dirty="0">
              <a:solidFill>
                <a:srgbClr val="000000"/>
              </a:solidFill>
              <a:sym typeface="Wingdings"/>
            </a:endParaRPr>
          </a:p>
          <a:p>
            <a:pPr marL="295275" lvl="1" indent="0">
              <a:buNone/>
            </a:pPr>
            <a:endParaRPr lang="en-US" sz="1700" i="1" dirty="0">
              <a:solidFill>
                <a:srgbClr val="000000"/>
              </a:solidFill>
              <a:sym typeface="Wingdings"/>
            </a:endParaRPr>
          </a:p>
          <a:p>
            <a:pPr marL="0" indent="0">
              <a:buNone/>
            </a:pPr>
            <a:r>
              <a:rPr lang="en-US" dirty="0">
                <a:solidFill>
                  <a:srgbClr val="000000"/>
                </a:solidFill>
              </a:rPr>
              <a:t>Sample Scenario in AR in </a:t>
            </a:r>
            <a:r>
              <a:rPr lang="en-US" dirty="0" smtClean="0">
                <a:solidFill>
                  <a:srgbClr val="000000"/>
                </a:solidFill>
              </a:rPr>
              <a:t>real world:</a:t>
            </a:r>
            <a:endParaRPr lang="en-US" dirty="0">
              <a:solidFill>
                <a:srgbClr val="000000"/>
              </a:solidFill>
            </a:endParaRPr>
          </a:p>
          <a:p>
            <a:pPr marL="295275" lvl="1" indent="0">
              <a:buNone/>
            </a:pPr>
            <a:r>
              <a:rPr lang="en-US" sz="1700" i="1" dirty="0">
                <a:solidFill>
                  <a:srgbClr val="000000"/>
                </a:solidFill>
                <a:sym typeface="Wingdings"/>
              </a:rPr>
              <a:t>Same person, real world, multiple copies of body (clones, doppelgangers, etc.), multiple versions of augmented consciousness, many lives with many </a:t>
            </a:r>
            <a:r>
              <a:rPr lang="en-US" sz="1700" i="1" dirty="0" smtClean="0">
                <a:solidFill>
                  <a:srgbClr val="000000"/>
                </a:solidFill>
                <a:sym typeface="Wingdings"/>
              </a:rPr>
              <a:t>bodies</a:t>
            </a:r>
            <a:endParaRPr lang="en-US" dirty="0" smtClean="0">
              <a:solidFill>
                <a:srgbClr val="000000"/>
              </a:solidFill>
            </a:endParaRPr>
          </a:p>
          <a:p>
            <a:pPr marL="0" indent="0">
              <a:buNone/>
            </a:pPr>
            <a:endParaRPr lang="en-US" dirty="0" smtClean="0">
              <a:solidFill>
                <a:srgbClr val="000000"/>
              </a:solidFill>
            </a:endParaRPr>
          </a:p>
          <a:p>
            <a:pPr marL="0" indent="0">
              <a:buNone/>
            </a:pPr>
            <a:r>
              <a:rPr lang="en-US" dirty="0" smtClean="0">
                <a:solidFill>
                  <a:srgbClr val="000000"/>
                </a:solidFill>
              </a:rPr>
              <a:t>Sample </a:t>
            </a:r>
            <a:r>
              <a:rPr lang="en-US" dirty="0" smtClean="0">
                <a:solidFill>
                  <a:srgbClr val="000000"/>
                </a:solidFill>
              </a:rPr>
              <a:t>Scenario </a:t>
            </a:r>
            <a:r>
              <a:rPr lang="en-US" dirty="0">
                <a:solidFill>
                  <a:srgbClr val="000000"/>
                </a:solidFill>
              </a:rPr>
              <a:t>in </a:t>
            </a:r>
            <a:r>
              <a:rPr lang="en-US" dirty="0" smtClean="0">
                <a:solidFill>
                  <a:srgbClr val="000000"/>
                </a:solidFill>
              </a:rPr>
              <a:t>AR in other realities:</a:t>
            </a:r>
            <a:endParaRPr lang="en-US" dirty="0">
              <a:solidFill>
                <a:srgbClr val="000000"/>
              </a:solidFill>
            </a:endParaRPr>
          </a:p>
          <a:p>
            <a:pPr marL="295275" lvl="1" indent="0">
              <a:buNone/>
            </a:pPr>
            <a:r>
              <a:rPr lang="en-US" sz="1700" i="1" dirty="0">
                <a:solidFill>
                  <a:srgbClr val="000000"/>
                </a:solidFill>
                <a:sym typeface="Wingdings"/>
              </a:rPr>
              <a:t>Same </a:t>
            </a:r>
            <a:r>
              <a:rPr lang="en-US" sz="1700" i="1" dirty="0" smtClean="0">
                <a:solidFill>
                  <a:srgbClr val="000000"/>
                </a:solidFill>
                <a:sym typeface="Wingdings"/>
              </a:rPr>
              <a:t>person, dream state virtual world, multiple copies of body, </a:t>
            </a:r>
            <a:r>
              <a:rPr lang="en-US" sz="1700" i="1" dirty="0">
                <a:solidFill>
                  <a:srgbClr val="000000"/>
                </a:solidFill>
                <a:sym typeface="Wingdings"/>
              </a:rPr>
              <a:t>multiple versions of </a:t>
            </a:r>
            <a:r>
              <a:rPr lang="en-US" sz="1700" i="1" dirty="0" smtClean="0">
                <a:solidFill>
                  <a:srgbClr val="000000"/>
                </a:solidFill>
                <a:sym typeface="Wingdings"/>
              </a:rPr>
              <a:t>augmented consciousness</a:t>
            </a:r>
            <a:r>
              <a:rPr lang="en-US" sz="1700" i="1" dirty="0">
                <a:solidFill>
                  <a:srgbClr val="000000"/>
                </a:solidFill>
                <a:sym typeface="Wingdings"/>
              </a:rPr>
              <a:t>, </a:t>
            </a:r>
            <a:r>
              <a:rPr lang="en-US" sz="1700" i="1" dirty="0" smtClean="0">
                <a:solidFill>
                  <a:srgbClr val="000000"/>
                </a:solidFill>
                <a:sym typeface="Wingdings"/>
              </a:rPr>
              <a:t>many lives with many bodies</a:t>
            </a:r>
          </a:p>
          <a:p>
            <a:pPr marL="295275" lvl="1" indent="0">
              <a:buNone/>
            </a:pPr>
            <a:endParaRPr lang="en-US" sz="1700" i="1" dirty="0">
              <a:solidFill>
                <a:srgbClr val="000000"/>
              </a:solidFill>
              <a:sym typeface="Wingdings"/>
            </a:endParaRPr>
          </a:p>
          <a:p>
            <a:pPr marL="295275" lvl="1" indent="0">
              <a:buNone/>
            </a:pPr>
            <a:endParaRPr lang="en-US" sz="1700" i="1" dirty="0">
              <a:solidFill>
                <a:srgbClr val="000000"/>
              </a:solidFill>
              <a:sym typeface="Wingdings"/>
            </a:endParaRPr>
          </a:p>
          <a:p>
            <a:pPr marL="295275" lvl="1" indent="0">
              <a:buNone/>
            </a:pPr>
            <a:endParaRPr lang="en-US" sz="1700" i="1" dirty="0">
              <a:solidFill>
                <a:srgbClr val="FFFFFF"/>
              </a:solidFill>
              <a:sym typeface="Wingdings"/>
            </a:endParaRPr>
          </a:p>
          <a:p>
            <a:pPr marL="295275" lvl="1" indent="0">
              <a:buNone/>
            </a:pPr>
            <a:endParaRPr lang="en-US" dirty="0" smtClean="0">
              <a:solidFill>
                <a:srgbClr val="FFFF00"/>
              </a:solidFill>
            </a:endParaRPr>
          </a:p>
          <a:p>
            <a:pPr marL="0" indent="0">
              <a:buNone/>
            </a:pPr>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41646857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201" y="274638"/>
            <a:ext cx="7498080" cy="1143000"/>
          </a:xfrm>
        </p:spPr>
        <p:txBody>
          <a:bodyPr/>
          <a:lstStyle/>
          <a:p>
            <a:r>
              <a:rPr lang="en-US" sz="2800" dirty="0" smtClean="0"/>
              <a:t>From One Person, One Life to</a:t>
            </a:r>
            <a:br>
              <a:rPr lang="en-US" sz="2800" dirty="0" smtClean="0"/>
            </a:br>
            <a:r>
              <a:rPr lang="en-US" sz="2800" dirty="0" smtClean="0"/>
              <a:t>Many Versions of Consciousness, Many Lives</a:t>
            </a:r>
            <a:endParaRPr lang="en-US" sz="2800" dirty="0"/>
          </a:p>
        </p:txBody>
      </p:sp>
      <p:sp>
        <p:nvSpPr>
          <p:cNvPr id="3" name="Content Placeholder 2"/>
          <p:cNvSpPr>
            <a:spLocks noGrp="1"/>
          </p:cNvSpPr>
          <p:nvPr>
            <p:ph idx="1"/>
          </p:nvPr>
        </p:nvSpPr>
        <p:spPr>
          <a:xfrm>
            <a:off x="1350201" y="1526374"/>
            <a:ext cx="7583487" cy="4511356"/>
          </a:xfrm>
        </p:spPr>
        <p:txBody>
          <a:bodyPr>
            <a:normAutofit fontScale="85000" lnSpcReduction="20000"/>
          </a:bodyPr>
          <a:lstStyle/>
          <a:p>
            <a:pPr marL="0" indent="0">
              <a:buNone/>
            </a:pPr>
            <a:r>
              <a:rPr lang="en-US" dirty="0">
                <a:solidFill>
                  <a:srgbClr val="000000"/>
                </a:solidFill>
              </a:rPr>
              <a:t>Sample Scenario in AR in real world:</a:t>
            </a:r>
          </a:p>
          <a:p>
            <a:pPr marL="295275" lvl="1" indent="0">
              <a:buNone/>
            </a:pPr>
            <a:r>
              <a:rPr lang="en-US" sz="1700" i="1" dirty="0">
                <a:solidFill>
                  <a:srgbClr val="000000"/>
                </a:solidFill>
                <a:sym typeface="Wingdings"/>
              </a:rPr>
              <a:t>Same person, real world, multiple copies of body (clones, doppelgangers, etc.), multiple versions of augmented consciousness, many lives with many bodies</a:t>
            </a:r>
            <a:endParaRPr lang="en-US" dirty="0">
              <a:solidFill>
                <a:srgbClr val="000000"/>
              </a:solidFill>
            </a:endParaRPr>
          </a:p>
          <a:p>
            <a:pPr marL="295275" lvl="1" indent="0">
              <a:buNone/>
            </a:pPr>
            <a:r>
              <a:rPr lang="en-US" sz="1700" i="1" dirty="0" smtClean="0">
                <a:solidFill>
                  <a:srgbClr val="000000"/>
                </a:solidFill>
                <a:sym typeface="Wingdings"/>
              </a:rPr>
              <a:t>e.g. </a:t>
            </a:r>
          </a:p>
          <a:p>
            <a:pPr marL="295275" lvl="1" indent="0">
              <a:buNone/>
            </a:pPr>
            <a:r>
              <a:rPr lang="en-US" sz="1700" i="1" dirty="0" smtClean="0">
                <a:solidFill>
                  <a:srgbClr val="000000"/>
                </a:solidFill>
                <a:sym typeface="Wingdings"/>
              </a:rPr>
              <a:t>Real world year is 2020, </a:t>
            </a:r>
            <a:r>
              <a:rPr lang="en-US" sz="1700" i="1" dirty="0">
                <a:solidFill>
                  <a:srgbClr val="000000"/>
                </a:solidFill>
                <a:sym typeface="Wingdings"/>
              </a:rPr>
              <a:t>in New York, USA; </a:t>
            </a:r>
            <a:r>
              <a:rPr lang="en-US" sz="1700" i="1" u="sng" dirty="0">
                <a:solidFill>
                  <a:srgbClr val="000000"/>
                </a:solidFill>
                <a:sym typeface="Wingdings"/>
              </a:rPr>
              <a:t>Joe</a:t>
            </a:r>
            <a:r>
              <a:rPr lang="en-US" sz="1700" i="1" dirty="0">
                <a:solidFill>
                  <a:srgbClr val="000000"/>
                </a:solidFill>
                <a:sym typeface="Wingdings"/>
              </a:rPr>
              <a:t>, 4</a:t>
            </a:r>
            <a:r>
              <a:rPr lang="en-US" sz="1700" i="1" dirty="0" smtClean="0">
                <a:solidFill>
                  <a:srgbClr val="000000"/>
                </a:solidFill>
                <a:sym typeface="Wingdings"/>
              </a:rPr>
              <a:t>0</a:t>
            </a:r>
            <a:r>
              <a:rPr lang="en-US" sz="1700" i="1" dirty="0">
                <a:solidFill>
                  <a:srgbClr val="000000"/>
                </a:solidFill>
                <a:sym typeface="Wingdings"/>
              </a:rPr>
              <a:t>, </a:t>
            </a:r>
            <a:r>
              <a:rPr lang="en-US" sz="1700" i="1" u="sng" dirty="0">
                <a:solidFill>
                  <a:srgbClr val="000000"/>
                </a:solidFill>
                <a:sym typeface="Wingdings"/>
              </a:rPr>
              <a:t>tall white male</a:t>
            </a:r>
            <a:r>
              <a:rPr lang="en-US" sz="1700" i="1" dirty="0">
                <a:solidFill>
                  <a:srgbClr val="000000"/>
                </a:solidFill>
                <a:sym typeface="Wingdings"/>
              </a:rPr>
              <a:t>, born </a:t>
            </a:r>
            <a:r>
              <a:rPr lang="en-US" sz="1700" i="1" dirty="0" smtClean="0">
                <a:solidFill>
                  <a:srgbClr val="000000"/>
                </a:solidFill>
                <a:sym typeface="Wingdings"/>
              </a:rPr>
              <a:t>1980</a:t>
            </a:r>
            <a:r>
              <a:rPr lang="en-US" sz="1700" i="1" dirty="0">
                <a:solidFill>
                  <a:srgbClr val="000000"/>
                </a:solidFill>
                <a:sym typeface="Wingdings"/>
              </a:rPr>
              <a:t>, </a:t>
            </a:r>
            <a:r>
              <a:rPr lang="en-US" sz="1700" i="1" dirty="0" smtClean="0">
                <a:solidFill>
                  <a:srgbClr val="000000"/>
                </a:solidFill>
                <a:sym typeface="Wingdings"/>
              </a:rPr>
              <a:t>work </a:t>
            </a:r>
            <a:r>
              <a:rPr lang="en-US" sz="1700" i="1" dirty="0">
                <a:solidFill>
                  <a:srgbClr val="000000"/>
                </a:solidFill>
                <a:sym typeface="Wingdings"/>
              </a:rPr>
              <a:t>as </a:t>
            </a:r>
            <a:r>
              <a:rPr lang="en-US" sz="1700" i="1" u="sng" dirty="0">
                <a:solidFill>
                  <a:srgbClr val="000000"/>
                </a:solidFill>
                <a:sym typeface="Wingdings"/>
              </a:rPr>
              <a:t>a middle level computer engineer</a:t>
            </a:r>
            <a:r>
              <a:rPr lang="en-US" sz="1700" i="1" dirty="0">
                <a:solidFill>
                  <a:srgbClr val="000000"/>
                </a:solidFill>
                <a:sym typeface="Wingdings"/>
              </a:rPr>
              <a:t>. Like bowling, wine. Remember had a car accident in 5 years old. Now has a wife and two sons.</a:t>
            </a:r>
            <a:endParaRPr lang="en-US" sz="1700" i="1" dirty="0" smtClean="0">
              <a:solidFill>
                <a:srgbClr val="000000"/>
              </a:solidFill>
              <a:sym typeface="Wingdings"/>
            </a:endParaRPr>
          </a:p>
          <a:p>
            <a:pPr marL="295275" lvl="1" indent="0">
              <a:buNone/>
            </a:pPr>
            <a:endParaRPr lang="en-US" sz="1700" i="1" dirty="0" smtClean="0">
              <a:solidFill>
                <a:srgbClr val="000000"/>
              </a:solidFill>
              <a:sym typeface="Wingdings"/>
            </a:endParaRPr>
          </a:p>
          <a:p>
            <a:pPr marL="295275" lvl="1" indent="0">
              <a:buNone/>
            </a:pPr>
            <a:r>
              <a:rPr lang="en-US" sz="1700" i="1" dirty="0" smtClean="0">
                <a:solidFill>
                  <a:srgbClr val="000000"/>
                </a:solidFill>
                <a:sym typeface="Wingdings"/>
              </a:rPr>
              <a:t>AR </a:t>
            </a:r>
            <a:r>
              <a:rPr lang="en-US" sz="1700" i="1" dirty="0">
                <a:solidFill>
                  <a:srgbClr val="000000"/>
                </a:solidFill>
                <a:sym typeface="Wingdings"/>
              </a:rPr>
              <a:t>#1: </a:t>
            </a:r>
            <a:r>
              <a:rPr lang="en-US" sz="1700" i="1" dirty="0" smtClean="0">
                <a:solidFill>
                  <a:srgbClr val="000000"/>
                </a:solidFill>
                <a:sym typeface="Wingdings"/>
              </a:rPr>
              <a:t>AR year is </a:t>
            </a:r>
            <a:r>
              <a:rPr lang="en-US" sz="1700" i="1" dirty="0">
                <a:solidFill>
                  <a:srgbClr val="000000"/>
                </a:solidFill>
                <a:sym typeface="Wingdings"/>
              </a:rPr>
              <a:t>2020</a:t>
            </a:r>
            <a:r>
              <a:rPr lang="en-US" sz="1700" i="1" dirty="0" smtClean="0">
                <a:solidFill>
                  <a:srgbClr val="000000"/>
                </a:solidFill>
                <a:sym typeface="Wingdings"/>
              </a:rPr>
              <a:t>, </a:t>
            </a:r>
            <a:r>
              <a:rPr lang="en-US" sz="1700" i="1" dirty="0">
                <a:solidFill>
                  <a:srgbClr val="000000"/>
                </a:solidFill>
                <a:sym typeface="Wingdings"/>
              </a:rPr>
              <a:t>in New York, </a:t>
            </a:r>
            <a:r>
              <a:rPr lang="en-US" sz="1700" i="1" dirty="0" smtClean="0">
                <a:solidFill>
                  <a:srgbClr val="000000"/>
                </a:solidFill>
                <a:sym typeface="Wingdings"/>
              </a:rPr>
              <a:t>USA; </a:t>
            </a:r>
            <a:r>
              <a:rPr lang="en-US" sz="1700" i="1" u="sng" dirty="0" smtClean="0">
                <a:solidFill>
                  <a:srgbClr val="000000"/>
                </a:solidFill>
                <a:sym typeface="Wingdings"/>
              </a:rPr>
              <a:t>Ben</a:t>
            </a:r>
            <a:r>
              <a:rPr lang="en-US" sz="1700" i="1" dirty="0" smtClean="0">
                <a:solidFill>
                  <a:srgbClr val="000000"/>
                </a:solidFill>
                <a:sym typeface="Wingdings"/>
              </a:rPr>
              <a:t>, Ben has the same copy of Joe’s body, and has been replaced with the same copy of Joe’s consciousness. Ben, 40</a:t>
            </a:r>
            <a:r>
              <a:rPr lang="en-US" sz="1700" i="1" dirty="0">
                <a:solidFill>
                  <a:srgbClr val="000000"/>
                </a:solidFill>
                <a:sym typeface="Wingdings"/>
              </a:rPr>
              <a:t>, </a:t>
            </a:r>
            <a:r>
              <a:rPr lang="en-US" sz="1700" i="1" u="sng" dirty="0">
                <a:solidFill>
                  <a:srgbClr val="000000"/>
                </a:solidFill>
                <a:sym typeface="Wingdings"/>
              </a:rPr>
              <a:t>tall white male</a:t>
            </a:r>
            <a:r>
              <a:rPr lang="en-US" sz="1700" i="1" dirty="0">
                <a:solidFill>
                  <a:srgbClr val="000000"/>
                </a:solidFill>
                <a:sym typeface="Wingdings"/>
              </a:rPr>
              <a:t>, born 1980, work as </a:t>
            </a:r>
            <a:r>
              <a:rPr lang="en-US" sz="1700" i="1" u="sng" dirty="0">
                <a:solidFill>
                  <a:srgbClr val="000000"/>
                </a:solidFill>
                <a:sym typeface="Wingdings"/>
              </a:rPr>
              <a:t>a </a:t>
            </a:r>
            <a:r>
              <a:rPr lang="en-US" sz="1700" i="1" u="sng" dirty="0" smtClean="0">
                <a:solidFill>
                  <a:srgbClr val="000000"/>
                </a:solidFill>
                <a:sym typeface="Wingdings"/>
              </a:rPr>
              <a:t>sales man</a:t>
            </a:r>
            <a:r>
              <a:rPr lang="en-US" sz="1700" i="1" dirty="0" smtClean="0">
                <a:solidFill>
                  <a:srgbClr val="000000"/>
                </a:solidFill>
                <a:sym typeface="Wingdings"/>
              </a:rPr>
              <a:t>. </a:t>
            </a:r>
            <a:r>
              <a:rPr lang="en-US" sz="1700" i="1" dirty="0">
                <a:solidFill>
                  <a:srgbClr val="000000"/>
                </a:solidFill>
                <a:sym typeface="Wingdings"/>
              </a:rPr>
              <a:t>Like bowling, wine. Remember had a car accident in 5 years old. Now has a wife and two sons.</a:t>
            </a:r>
          </a:p>
          <a:p>
            <a:pPr marL="295275" lvl="1" indent="0">
              <a:buNone/>
            </a:pPr>
            <a:endParaRPr lang="en-US" sz="1700" i="1" dirty="0" smtClean="0">
              <a:solidFill>
                <a:srgbClr val="000000"/>
              </a:solidFill>
              <a:sym typeface="Wingdings"/>
            </a:endParaRPr>
          </a:p>
          <a:p>
            <a:pPr marL="295275" lvl="1" indent="0">
              <a:buNone/>
            </a:pPr>
            <a:r>
              <a:rPr lang="en-US" sz="1700" i="1" dirty="0" smtClean="0">
                <a:solidFill>
                  <a:srgbClr val="000000"/>
                </a:solidFill>
                <a:sym typeface="Wingdings"/>
              </a:rPr>
              <a:t>AR </a:t>
            </a:r>
            <a:r>
              <a:rPr lang="en-US" sz="1700" i="1" dirty="0" smtClean="0">
                <a:solidFill>
                  <a:srgbClr val="000000"/>
                </a:solidFill>
                <a:sym typeface="Wingdings"/>
              </a:rPr>
              <a:t>#2: </a:t>
            </a:r>
            <a:r>
              <a:rPr lang="en-US" sz="1700" i="1" dirty="0">
                <a:solidFill>
                  <a:srgbClr val="000000"/>
                </a:solidFill>
                <a:sym typeface="Wingdings"/>
              </a:rPr>
              <a:t>AR year is 2020, in New York, USA; </a:t>
            </a:r>
            <a:r>
              <a:rPr lang="en-US" sz="1700" i="1" u="sng" dirty="0" smtClean="0">
                <a:solidFill>
                  <a:srgbClr val="000000"/>
                </a:solidFill>
                <a:sym typeface="Wingdings"/>
              </a:rPr>
              <a:t>John</a:t>
            </a:r>
            <a:r>
              <a:rPr lang="en-US" sz="1700" i="1" dirty="0" smtClean="0">
                <a:solidFill>
                  <a:srgbClr val="000000"/>
                </a:solidFill>
                <a:sym typeface="Wingdings"/>
              </a:rPr>
              <a:t>, </a:t>
            </a:r>
            <a:r>
              <a:rPr lang="en-US" sz="1700" i="1" u="sng" dirty="0">
                <a:solidFill>
                  <a:srgbClr val="000000"/>
                </a:solidFill>
                <a:sym typeface="Wingdings"/>
              </a:rPr>
              <a:t>middle Asian male</a:t>
            </a:r>
            <a:r>
              <a:rPr lang="en-US" sz="1700" i="1" dirty="0">
                <a:solidFill>
                  <a:srgbClr val="000000"/>
                </a:solidFill>
                <a:sym typeface="Wingdings"/>
              </a:rPr>
              <a:t>. He has been replaced with the augmented copy of Joe’s consciousness.  </a:t>
            </a:r>
            <a:r>
              <a:rPr lang="en-US" sz="1700" i="1" dirty="0" smtClean="0">
                <a:solidFill>
                  <a:srgbClr val="000000"/>
                </a:solidFill>
                <a:sym typeface="Wingdings"/>
              </a:rPr>
              <a:t>John remembers </a:t>
            </a:r>
            <a:r>
              <a:rPr lang="en-US" sz="1700" i="1" dirty="0">
                <a:solidFill>
                  <a:srgbClr val="000000"/>
                </a:solidFill>
                <a:sym typeface="Wingdings"/>
              </a:rPr>
              <a:t>he was born 1980, work as a school teacher. Like bowling, wine. Remember had a car accident in 5 years old. Now has a wife and two sons.</a:t>
            </a:r>
          </a:p>
          <a:p>
            <a:pPr marL="295275" lvl="1" indent="0">
              <a:buNone/>
            </a:pPr>
            <a:endParaRPr lang="en-US" sz="1700" i="1" dirty="0">
              <a:solidFill>
                <a:srgbClr val="000000"/>
              </a:solidFill>
              <a:sym typeface="Wingdings"/>
            </a:endParaRPr>
          </a:p>
          <a:p>
            <a:pPr marL="0" indent="0">
              <a:buNone/>
            </a:pPr>
            <a:r>
              <a:rPr lang="en-US" dirty="0" smtClean="0">
                <a:solidFill>
                  <a:srgbClr val="000000"/>
                </a:solidFill>
              </a:rPr>
              <a:t>Sample Scenario </a:t>
            </a:r>
            <a:r>
              <a:rPr lang="en-US" dirty="0">
                <a:solidFill>
                  <a:srgbClr val="000000"/>
                </a:solidFill>
              </a:rPr>
              <a:t>in </a:t>
            </a:r>
            <a:r>
              <a:rPr lang="en-US" dirty="0" smtClean="0">
                <a:solidFill>
                  <a:srgbClr val="000000"/>
                </a:solidFill>
              </a:rPr>
              <a:t>AR in other realities:</a:t>
            </a:r>
            <a:endParaRPr lang="en-US" dirty="0">
              <a:solidFill>
                <a:srgbClr val="000000"/>
              </a:solidFill>
            </a:endParaRPr>
          </a:p>
          <a:p>
            <a:pPr marL="295275" lvl="1" indent="0">
              <a:buNone/>
            </a:pPr>
            <a:r>
              <a:rPr lang="en-US" sz="1700" i="1" dirty="0">
                <a:solidFill>
                  <a:srgbClr val="000000"/>
                </a:solidFill>
                <a:sym typeface="Wingdings"/>
              </a:rPr>
              <a:t>Same </a:t>
            </a:r>
            <a:r>
              <a:rPr lang="en-US" sz="1700" i="1" dirty="0" smtClean="0">
                <a:solidFill>
                  <a:srgbClr val="000000"/>
                </a:solidFill>
                <a:sym typeface="Wingdings"/>
              </a:rPr>
              <a:t>person, dream state virtual world, multiple copies of body, </a:t>
            </a:r>
            <a:r>
              <a:rPr lang="en-US" sz="1700" i="1" dirty="0">
                <a:solidFill>
                  <a:srgbClr val="000000"/>
                </a:solidFill>
                <a:sym typeface="Wingdings"/>
              </a:rPr>
              <a:t>multiple versions of </a:t>
            </a:r>
            <a:r>
              <a:rPr lang="en-US" sz="1700" i="1" dirty="0" smtClean="0">
                <a:solidFill>
                  <a:srgbClr val="000000"/>
                </a:solidFill>
                <a:sym typeface="Wingdings"/>
              </a:rPr>
              <a:t>augmented consciousness</a:t>
            </a:r>
            <a:r>
              <a:rPr lang="en-US" sz="1700" i="1" dirty="0">
                <a:solidFill>
                  <a:srgbClr val="000000"/>
                </a:solidFill>
                <a:sym typeface="Wingdings"/>
              </a:rPr>
              <a:t>, </a:t>
            </a:r>
            <a:r>
              <a:rPr lang="en-US" sz="1700" i="1" dirty="0" smtClean="0">
                <a:solidFill>
                  <a:srgbClr val="000000"/>
                </a:solidFill>
                <a:sym typeface="Wingdings"/>
              </a:rPr>
              <a:t>many lives with many bodies</a:t>
            </a:r>
          </a:p>
          <a:p>
            <a:pPr marL="295275" lvl="1" indent="0">
              <a:buNone/>
            </a:pPr>
            <a:endParaRPr lang="en-US" sz="1700" i="1" dirty="0">
              <a:solidFill>
                <a:srgbClr val="000000"/>
              </a:solidFill>
              <a:sym typeface="Wingdings"/>
            </a:endParaRPr>
          </a:p>
          <a:p>
            <a:pPr marL="295275" lvl="1" indent="0">
              <a:buNone/>
            </a:pPr>
            <a:endParaRPr lang="en-US" sz="1700" i="1" dirty="0">
              <a:solidFill>
                <a:srgbClr val="000000"/>
              </a:solidFill>
              <a:sym typeface="Wingdings"/>
            </a:endParaRPr>
          </a:p>
          <a:p>
            <a:pPr marL="295275" lvl="1" indent="0">
              <a:buNone/>
            </a:pPr>
            <a:endParaRPr lang="en-US" sz="1700" i="1" dirty="0">
              <a:solidFill>
                <a:srgbClr val="000000"/>
              </a:solidFill>
              <a:sym typeface="Wingdings"/>
            </a:endParaRPr>
          </a:p>
          <a:p>
            <a:pPr marL="295275" lvl="1" indent="0">
              <a:buNone/>
            </a:pPr>
            <a:endParaRPr lang="en-US" dirty="0" smtClean="0">
              <a:solidFill>
                <a:srgbClr val="000000"/>
              </a:solidFill>
            </a:endParaRPr>
          </a:p>
          <a:p>
            <a:pPr marL="0" indent="0">
              <a:buNone/>
            </a:pPr>
            <a:endParaRPr lang="en-US" dirty="0" smtClean="0">
              <a:solidFill>
                <a:srgbClr val="FF0000"/>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Tree>
    <p:extLst>
      <p:ext uri="{BB962C8B-B14F-4D97-AF65-F5344CB8AC3E}">
        <p14:creationId xmlns:p14="http://schemas.microsoft.com/office/powerpoint/2010/main" val="28096340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533" y="407881"/>
            <a:ext cx="7583487" cy="1049240"/>
          </a:xfrm>
        </p:spPr>
        <p:txBody>
          <a:bodyPr/>
          <a:lstStyle/>
          <a:p>
            <a:r>
              <a:rPr lang="en-US" sz="3200" dirty="0" smtClean="0"/>
              <a:t>Live in AR - How does it work</a:t>
            </a:r>
            <a:r>
              <a:rPr lang="en-US" sz="3200" dirty="0"/>
              <a:t>?</a:t>
            </a:r>
          </a:p>
        </p:txBody>
      </p:sp>
      <p:sp>
        <p:nvSpPr>
          <p:cNvPr id="3" name="Content Placeholder 2"/>
          <p:cNvSpPr>
            <a:spLocks noGrp="1"/>
          </p:cNvSpPr>
          <p:nvPr>
            <p:ph idx="1"/>
          </p:nvPr>
        </p:nvSpPr>
        <p:spPr>
          <a:xfrm>
            <a:off x="779463" y="1613311"/>
            <a:ext cx="7583487" cy="4424419"/>
          </a:xfrm>
        </p:spPr>
        <p:txBody>
          <a:bodyPr/>
          <a:lstStyle/>
          <a:p>
            <a:pPr marL="577850" lvl="2" indent="0">
              <a:buNone/>
            </a:pPr>
            <a:endParaRPr lang="en-US" dirty="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@2018-2021 by Jian Liang, All Rights Reserved</a:t>
            </a:r>
            <a:endParaRPr lang="en-US"/>
          </a:p>
        </p:txBody>
      </p:sp>
      <p:sp>
        <p:nvSpPr>
          <p:cNvPr id="5" name="Content Placeholder 2"/>
          <p:cNvSpPr txBox="1">
            <a:spLocks/>
          </p:cNvSpPr>
          <p:nvPr/>
        </p:nvSpPr>
        <p:spPr>
          <a:xfrm>
            <a:off x="1243533" y="1828800"/>
            <a:ext cx="7583487" cy="4208930"/>
          </a:xfrm>
          <a:prstGeom prst="rect">
            <a:avLst/>
          </a:prstGeom>
        </p:spPr>
        <p:txBody>
          <a:bodyPr vert="horz" lIns="91440" tIns="45720" rIns="91440" bIns="45720" rtlCol="0">
            <a:normAutofit/>
          </a:bodyPr>
          <a:lst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a:lstStyle>
          <a:p>
            <a:pPr marL="282575" lvl="1" indent="-282575">
              <a:spcBef>
                <a:spcPts val="2000"/>
              </a:spcBef>
            </a:pPr>
            <a:r>
              <a:rPr lang="en-US" dirty="0" smtClean="0">
                <a:solidFill>
                  <a:srgbClr val="000000"/>
                </a:solidFill>
              </a:rPr>
              <a:t>A person lives in real world, yet perceives an external world that is virtually modified by AI</a:t>
            </a:r>
          </a:p>
          <a:p>
            <a:pPr marL="282575" lvl="1" indent="-282575">
              <a:spcBef>
                <a:spcPts val="2000"/>
              </a:spcBef>
            </a:pPr>
            <a:r>
              <a:rPr lang="en-US" dirty="0" smtClean="0">
                <a:solidFill>
                  <a:srgbClr val="000000"/>
                </a:solidFill>
              </a:rPr>
              <a:t>A person’s perceptions, thoughts, decisions are based on injected information from virtual world</a:t>
            </a:r>
          </a:p>
          <a:p>
            <a:pPr marL="282575" lvl="1" indent="-282575">
              <a:spcBef>
                <a:spcPts val="2000"/>
              </a:spcBef>
            </a:pPr>
            <a:r>
              <a:rPr lang="en-US" dirty="0" smtClean="0">
                <a:solidFill>
                  <a:srgbClr val="000000"/>
                </a:solidFill>
              </a:rPr>
              <a:t>A person’s emotions, thoughts, decisions</a:t>
            </a:r>
            <a:r>
              <a:rPr lang="en-US" dirty="0">
                <a:solidFill>
                  <a:srgbClr val="000000"/>
                </a:solidFill>
              </a:rPr>
              <a:t> </a:t>
            </a:r>
            <a:r>
              <a:rPr lang="en-US" dirty="0" smtClean="0">
                <a:solidFill>
                  <a:srgbClr val="000000"/>
                </a:solidFill>
              </a:rPr>
              <a:t>are influenced by AI computers’ commands </a:t>
            </a:r>
          </a:p>
          <a:p>
            <a:pPr marL="282575" lvl="1" indent="-282575">
              <a:spcBef>
                <a:spcPts val="2000"/>
              </a:spcBef>
            </a:pPr>
            <a:r>
              <a:rPr lang="en-US" dirty="0" smtClean="0">
                <a:solidFill>
                  <a:srgbClr val="000000"/>
                </a:solidFill>
              </a:rPr>
              <a:t>A person’s interaction with other persons and external environments are all redirected and manipulated by AI computers</a:t>
            </a:r>
          </a:p>
          <a:p>
            <a:pPr marL="282575" lvl="1" indent="-282575">
              <a:spcBef>
                <a:spcPts val="2000"/>
              </a:spcBef>
            </a:pPr>
            <a:r>
              <a:rPr lang="en-US" dirty="0" smtClean="0">
                <a:solidFill>
                  <a:srgbClr val="000000"/>
                </a:solidFill>
              </a:rPr>
              <a:t>A person is literally living in an augmented reality prison.</a:t>
            </a:r>
            <a:endParaRPr lang="en-US" dirty="0">
              <a:solidFill>
                <a:srgbClr val="000000"/>
              </a:solidFill>
            </a:endParaRPr>
          </a:p>
          <a:p>
            <a:pPr lvl="1"/>
            <a:endParaRPr lang="en-US" dirty="0" smtClean="0">
              <a:solidFill>
                <a:srgbClr val="000000"/>
              </a:solidFill>
            </a:endParaRPr>
          </a:p>
          <a:p>
            <a:endParaRPr lang="en-US" dirty="0" smtClean="0"/>
          </a:p>
          <a:p>
            <a:endParaRPr lang="en-US" dirty="0"/>
          </a:p>
        </p:txBody>
      </p:sp>
    </p:spTree>
    <p:extLst>
      <p:ext uri="{BB962C8B-B14F-4D97-AF65-F5344CB8AC3E}">
        <p14:creationId xmlns:p14="http://schemas.microsoft.com/office/powerpoint/2010/main" val="3879539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4260</TotalTime>
  <Words>1752</Words>
  <Application>Microsoft Macintosh PowerPoint</Application>
  <PresentationFormat>On-screen Show (4:3)</PresentationFormat>
  <Paragraphs>179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Many Lives with Many Versions of Consciousness Living in Synthetic Worlds  </vt:lpstr>
      <vt:lpstr>Synthetic World(s)</vt:lpstr>
      <vt:lpstr>Synthetic Human, Augmented Consciousness </vt:lpstr>
      <vt:lpstr>Many Copies and/or Versions of Consciousness</vt:lpstr>
      <vt:lpstr>Even More Complicated …</vt:lpstr>
      <vt:lpstr>From One Person, One Life to Many Versions of Consciousness, Many Lives</vt:lpstr>
      <vt:lpstr>From One Person, One Life to Many Versions of Consciousness, Many Lives</vt:lpstr>
      <vt:lpstr>From One Person, One Life to Many Versions of Consciousness, Many Lives</vt:lpstr>
      <vt:lpstr>Live in AR - How does it work?</vt:lpstr>
      <vt:lpstr>Technologies that LED us there:</vt:lpstr>
      <vt:lpstr>What are the agendas behind this?</vt:lpstr>
      <vt:lpstr>What are the agendas behind this?</vt:lpstr>
      <vt:lpstr>What can we do to stop it?</vt:lpstr>
      <vt:lpstr>Let Us Know Your Thoughts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 Power for MK Survivors</dc:title>
  <dc:creator>Jian Liang</dc:creator>
  <cp:lastModifiedBy>Jian Liang</cp:lastModifiedBy>
  <cp:revision>103</cp:revision>
  <dcterms:created xsi:type="dcterms:W3CDTF">2020-10-15T00:28:27Z</dcterms:created>
  <dcterms:modified xsi:type="dcterms:W3CDTF">2021-09-04T15:32:18Z</dcterms:modified>
</cp:coreProperties>
</file>